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33"/>
  </p:notesMasterIdLst>
  <p:handoutMasterIdLst>
    <p:handoutMasterId r:id="rId34"/>
  </p:handoutMasterIdLst>
  <p:sldIdLst>
    <p:sldId id="325" r:id="rId5"/>
    <p:sldId id="352" r:id="rId6"/>
    <p:sldId id="353" r:id="rId7"/>
    <p:sldId id="366" r:id="rId8"/>
    <p:sldId id="367" r:id="rId9"/>
    <p:sldId id="338" r:id="rId10"/>
    <p:sldId id="356" r:id="rId11"/>
    <p:sldId id="357" r:id="rId12"/>
    <p:sldId id="365" r:id="rId13"/>
    <p:sldId id="360" r:id="rId14"/>
    <p:sldId id="361" r:id="rId15"/>
    <p:sldId id="369" r:id="rId16"/>
    <p:sldId id="324" r:id="rId17"/>
    <p:sldId id="339" r:id="rId18"/>
    <p:sldId id="334" r:id="rId19"/>
    <p:sldId id="345" r:id="rId20"/>
    <p:sldId id="346" r:id="rId21"/>
    <p:sldId id="347" r:id="rId22"/>
    <p:sldId id="359" r:id="rId23"/>
    <p:sldId id="362" r:id="rId24"/>
    <p:sldId id="355" r:id="rId25"/>
    <p:sldId id="349" r:id="rId26"/>
    <p:sldId id="350" r:id="rId27"/>
    <p:sldId id="348" r:id="rId28"/>
    <p:sldId id="358" r:id="rId29"/>
    <p:sldId id="363" r:id="rId30"/>
    <p:sldId id="354" r:id="rId31"/>
    <p:sldId id="3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9" autoAdjust="0"/>
    <p:restoredTop sz="95394" autoAdjust="0"/>
  </p:normalViewPr>
  <p:slideViewPr>
    <p:cSldViewPr snapToGrid="0">
      <p:cViewPr>
        <p:scale>
          <a:sx n="108" d="100"/>
          <a:sy n="108" d="100"/>
        </p:scale>
        <p:origin x="144" y="78"/>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49110-3E3C-48FF-92BD-FD4E2A5D2CEB}" type="doc">
      <dgm:prSet loTypeId="urn:microsoft.com/office/officeart/2005/8/layout/radial5" loCatId="cycle" qsTypeId="urn:microsoft.com/office/officeart/2005/8/quickstyle/3d2" qsCatId="3D" csTypeId="urn:microsoft.com/office/officeart/2005/8/colors/colorful4" csCatId="colorful" phldr="1"/>
      <dgm:spPr/>
      <dgm:t>
        <a:bodyPr/>
        <a:lstStyle/>
        <a:p>
          <a:endParaRPr lang="en-GB"/>
        </a:p>
      </dgm:t>
    </dgm:pt>
    <dgm:pt modelId="{25D80967-B676-40A8-A046-A7A949DD21AB}">
      <dgm:prSet phldrT="[Text]"/>
      <dgm:spPr/>
      <dgm:t>
        <a:bodyPr/>
        <a:lstStyle/>
        <a:p>
          <a:r>
            <a:rPr lang="fa-IR" dirty="0"/>
            <a:t>ارزیابی زوج</a:t>
          </a:r>
          <a:endParaRPr lang="en-GB" dirty="0"/>
        </a:p>
      </dgm:t>
    </dgm:pt>
    <dgm:pt modelId="{6FFF1AEA-089E-44AC-BC8D-BA7606582761}" type="parTrans" cxnId="{4B532F08-3233-4908-9590-8589E56F8F81}">
      <dgm:prSet/>
      <dgm:spPr/>
      <dgm:t>
        <a:bodyPr/>
        <a:lstStyle/>
        <a:p>
          <a:endParaRPr lang="en-GB"/>
        </a:p>
      </dgm:t>
    </dgm:pt>
    <dgm:pt modelId="{901010FE-3C2A-4C74-A3B8-373D577399D5}" type="sibTrans" cxnId="{4B532F08-3233-4908-9590-8589E56F8F81}">
      <dgm:prSet/>
      <dgm:spPr/>
      <dgm:t>
        <a:bodyPr/>
        <a:lstStyle/>
        <a:p>
          <a:endParaRPr lang="en-GB"/>
        </a:p>
      </dgm:t>
    </dgm:pt>
    <dgm:pt modelId="{5C992C9D-319B-4CE6-ABF0-E1E5AE164E57}">
      <dgm:prSet phldrT="[Text]"/>
      <dgm:spPr/>
      <dgm:t>
        <a:bodyPr/>
        <a:lstStyle/>
        <a:p>
          <a:r>
            <a:rPr lang="fa-IR" dirty="0"/>
            <a:t>ارتباط مالی</a:t>
          </a:r>
          <a:endParaRPr lang="en-GB" dirty="0"/>
        </a:p>
      </dgm:t>
    </dgm:pt>
    <dgm:pt modelId="{DB1D9A0B-6AA0-4632-92F2-6C0B971EC01C}" type="parTrans" cxnId="{5BABDA42-DF51-4C25-811A-9B72BCC4269F}">
      <dgm:prSet/>
      <dgm:spPr/>
      <dgm:t>
        <a:bodyPr/>
        <a:lstStyle/>
        <a:p>
          <a:endParaRPr lang="en-GB"/>
        </a:p>
      </dgm:t>
    </dgm:pt>
    <dgm:pt modelId="{72CC9197-3153-4D36-BEAA-42480210BC0A}" type="sibTrans" cxnId="{5BABDA42-DF51-4C25-811A-9B72BCC4269F}">
      <dgm:prSet/>
      <dgm:spPr/>
      <dgm:t>
        <a:bodyPr/>
        <a:lstStyle/>
        <a:p>
          <a:endParaRPr lang="en-GB"/>
        </a:p>
      </dgm:t>
    </dgm:pt>
    <dgm:pt modelId="{C53A2F07-9894-426F-A979-F877F8DAB713}">
      <dgm:prSet phldrT="[Text]"/>
      <dgm:spPr/>
      <dgm:t>
        <a:bodyPr/>
        <a:lstStyle/>
        <a:p>
          <a:r>
            <a:rPr lang="fa-IR" dirty="0"/>
            <a:t>ارتباط فکری </a:t>
          </a:r>
          <a:endParaRPr lang="en-GB" dirty="0"/>
        </a:p>
      </dgm:t>
    </dgm:pt>
    <dgm:pt modelId="{B840B8BF-D871-48CE-AED2-58E8E1636D78}" type="parTrans" cxnId="{BED482E0-DFA6-47F6-9784-1988CA6CA33F}">
      <dgm:prSet/>
      <dgm:spPr/>
      <dgm:t>
        <a:bodyPr/>
        <a:lstStyle/>
        <a:p>
          <a:endParaRPr lang="en-GB"/>
        </a:p>
      </dgm:t>
    </dgm:pt>
    <dgm:pt modelId="{6EAE817A-2BA1-447E-925B-89A5E66F31BB}" type="sibTrans" cxnId="{BED482E0-DFA6-47F6-9784-1988CA6CA33F}">
      <dgm:prSet/>
      <dgm:spPr/>
      <dgm:t>
        <a:bodyPr/>
        <a:lstStyle/>
        <a:p>
          <a:endParaRPr lang="en-GB"/>
        </a:p>
      </dgm:t>
    </dgm:pt>
    <dgm:pt modelId="{0D83B3A1-0401-4946-AE0B-9ECF9CCF6C69}">
      <dgm:prSet phldrT="[Text]"/>
      <dgm:spPr/>
      <dgm:t>
        <a:bodyPr/>
        <a:lstStyle/>
        <a:p>
          <a:r>
            <a:rPr lang="fa-IR" dirty="0"/>
            <a:t>ارتباط جنسی</a:t>
          </a:r>
          <a:endParaRPr lang="en-GB" dirty="0"/>
        </a:p>
      </dgm:t>
    </dgm:pt>
    <dgm:pt modelId="{950A3A2E-4BEC-4746-B7ED-85E03330B430}" type="parTrans" cxnId="{D3A4251A-837F-4C56-9A67-EF9AC24B31BC}">
      <dgm:prSet/>
      <dgm:spPr/>
      <dgm:t>
        <a:bodyPr/>
        <a:lstStyle/>
        <a:p>
          <a:endParaRPr lang="en-GB"/>
        </a:p>
      </dgm:t>
    </dgm:pt>
    <dgm:pt modelId="{C73113E8-30FE-498A-BC2C-AA912095E95F}" type="sibTrans" cxnId="{D3A4251A-837F-4C56-9A67-EF9AC24B31BC}">
      <dgm:prSet/>
      <dgm:spPr/>
      <dgm:t>
        <a:bodyPr/>
        <a:lstStyle/>
        <a:p>
          <a:endParaRPr lang="en-GB"/>
        </a:p>
      </dgm:t>
    </dgm:pt>
    <dgm:pt modelId="{5EA601FA-7732-4987-8034-C246DB47B99D}">
      <dgm:prSet phldrT="[Text]"/>
      <dgm:spPr/>
      <dgm:t>
        <a:bodyPr/>
        <a:lstStyle/>
        <a:p>
          <a:r>
            <a:rPr lang="fa-IR" dirty="0"/>
            <a:t>ارتباط عاطفی</a:t>
          </a:r>
          <a:endParaRPr lang="en-GB" dirty="0"/>
        </a:p>
      </dgm:t>
    </dgm:pt>
    <dgm:pt modelId="{B5B651CC-4098-4295-8FE6-9CCE7FAC84B7}" type="parTrans" cxnId="{80415B30-698C-4DC6-9C16-41FE1ACD1176}">
      <dgm:prSet/>
      <dgm:spPr/>
      <dgm:t>
        <a:bodyPr/>
        <a:lstStyle/>
        <a:p>
          <a:endParaRPr lang="en-GB"/>
        </a:p>
      </dgm:t>
    </dgm:pt>
    <dgm:pt modelId="{FBE27C85-E544-464B-BB3C-F71B8DEA2CF5}" type="sibTrans" cxnId="{80415B30-698C-4DC6-9C16-41FE1ACD1176}">
      <dgm:prSet/>
      <dgm:spPr/>
      <dgm:t>
        <a:bodyPr/>
        <a:lstStyle/>
        <a:p>
          <a:endParaRPr lang="en-GB"/>
        </a:p>
      </dgm:t>
    </dgm:pt>
    <dgm:pt modelId="{98CF575F-16AC-4D5C-B731-48B68DA4C5A2}" type="pres">
      <dgm:prSet presAssocID="{C6249110-3E3C-48FF-92BD-FD4E2A5D2CEB}" presName="Name0" presStyleCnt="0">
        <dgm:presLayoutVars>
          <dgm:chMax val="1"/>
          <dgm:dir/>
          <dgm:animLvl val="ctr"/>
          <dgm:resizeHandles val="exact"/>
        </dgm:presLayoutVars>
      </dgm:prSet>
      <dgm:spPr/>
    </dgm:pt>
    <dgm:pt modelId="{BBF8DBAF-B6E4-42C9-8C71-B888C6ED580A}" type="pres">
      <dgm:prSet presAssocID="{25D80967-B676-40A8-A046-A7A949DD21AB}" presName="centerShape" presStyleLbl="node0" presStyleIdx="0" presStyleCnt="1" custLinFactNeighborX="-24028" custLinFactNeighborY="552"/>
      <dgm:spPr/>
    </dgm:pt>
    <dgm:pt modelId="{F90B5DB8-E004-4DF4-B4E3-668FBF62B343}" type="pres">
      <dgm:prSet presAssocID="{DB1D9A0B-6AA0-4632-92F2-6C0B971EC01C}" presName="parTrans" presStyleLbl="sibTrans2D1" presStyleIdx="0" presStyleCnt="4"/>
      <dgm:spPr/>
    </dgm:pt>
    <dgm:pt modelId="{37D8C1CB-FADC-4A22-B07D-4D040D5B2604}" type="pres">
      <dgm:prSet presAssocID="{DB1D9A0B-6AA0-4632-92F2-6C0B971EC01C}" presName="connectorText" presStyleLbl="sibTrans2D1" presStyleIdx="0" presStyleCnt="4"/>
      <dgm:spPr/>
    </dgm:pt>
    <dgm:pt modelId="{12A6459B-AAC8-4151-A725-67CF9E21D031}" type="pres">
      <dgm:prSet presAssocID="{5C992C9D-319B-4CE6-ABF0-E1E5AE164E57}" presName="node" presStyleLbl="node1" presStyleIdx="0" presStyleCnt="4" custRadScaleRad="111491" custRadScaleInc="-57888">
        <dgm:presLayoutVars>
          <dgm:bulletEnabled val="1"/>
        </dgm:presLayoutVars>
      </dgm:prSet>
      <dgm:spPr/>
    </dgm:pt>
    <dgm:pt modelId="{56B7EC20-5ACB-4168-92EA-47D3AF821469}" type="pres">
      <dgm:prSet presAssocID="{B840B8BF-D871-48CE-AED2-58E8E1636D78}" presName="parTrans" presStyleLbl="sibTrans2D1" presStyleIdx="1" presStyleCnt="4" custLinFactNeighborX="7894" custLinFactNeighborY="-4548"/>
      <dgm:spPr/>
    </dgm:pt>
    <dgm:pt modelId="{03D30AD3-4248-4E1A-939F-09BB3E84BE7B}" type="pres">
      <dgm:prSet presAssocID="{B840B8BF-D871-48CE-AED2-58E8E1636D78}" presName="connectorText" presStyleLbl="sibTrans2D1" presStyleIdx="1" presStyleCnt="4"/>
      <dgm:spPr/>
    </dgm:pt>
    <dgm:pt modelId="{A07F9E1B-A781-42B7-9261-5819E7D9A49B}" type="pres">
      <dgm:prSet presAssocID="{C53A2F07-9894-426F-A979-F877F8DAB713}" presName="node" presStyleLbl="node1" presStyleIdx="1" presStyleCnt="4" custRadScaleRad="72589" custRadScaleInc="0">
        <dgm:presLayoutVars>
          <dgm:bulletEnabled val="1"/>
        </dgm:presLayoutVars>
      </dgm:prSet>
      <dgm:spPr/>
    </dgm:pt>
    <dgm:pt modelId="{45C98365-EDF8-4DFF-BE84-E19EF648E8C8}" type="pres">
      <dgm:prSet presAssocID="{950A3A2E-4BEC-4746-B7ED-85E03330B430}" presName="parTrans" presStyleLbl="sibTrans2D1" presStyleIdx="2" presStyleCnt="4"/>
      <dgm:spPr/>
    </dgm:pt>
    <dgm:pt modelId="{FAF326CC-C247-4D4E-BCA0-CE87D38DB3B2}" type="pres">
      <dgm:prSet presAssocID="{950A3A2E-4BEC-4746-B7ED-85E03330B430}" presName="connectorText" presStyleLbl="sibTrans2D1" presStyleIdx="2" presStyleCnt="4"/>
      <dgm:spPr/>
    </dgm:pt>
    <dgm:pt modelId="{5EA24636-D7AF-4429-A9E6-FB9427D208EA}" type="pres">
      <dgm:prSet presAssocID="{0D83B3A1-0401-4946-AE0B-9ECF9CCF6C69}" presName="node" presStyleLbl="node1" presStyleIdx="2" presStyleCnt="4" custRadScaleRad="111078" custRadScaleInc="53477">
        <dgm:presLayoutVars>
          <dgm:bulletEnabled val="1"/>
        </dgm:presLayoutVars>
      </dgm:prSet>
      <dgm:spPr/>
    </dgm:pt>
    <dgm:pt modelId="{CB880A4D-1A64-4E9B-9967-76E094FD33C3}" type="pres">
      <dgm:prSet presAssocID="{B5B651CC-4098-4295-8FE6-9CCE7FAC84B7}" presName="parTrans" presStyleLbl="sibTrans2D1" presStyleIdx="3" presStyleCnt="4"/>
      <dgm:spPr/>
    </dgm:pt>
    <dgm:pt modelId="{6C048236-14BB-40B1-93D0-99310BC9427F}" type="pres">
      <dgm:prSet presAssocID="{B5B651CC-4098-4295-8FE6-9CCE7FAC84B7}" presName="connectorText" presStyleLbl="sibTrans2D1" presStyleIdx="3" presStyleCnt="4"/>
      <dgm:spPr/>
    </dgm:pt>
    <dgm:pt modelId="{2DA447EB-C046-46C7-992C-A3A1BEC9AB49}" type="pres">
      <dgm:prSet presAssocID="{5EA601FA-7732-4987-8034-C246DB47B99D}" presName="node" presStyleLbl="node1" presStyleIdx="3" presStyleCnt="4" custRadScaleRad="162421" custRadScaleInc="866">
        <dgm:presLayoutVars>
          <dgm:bulletEnabled val="1"/>
        </dgm:presLayoutVars>
      </dgm:prSet>
      <dgm:spPr/>
    </dgm:pt>
  </dgm:ptLst>
  <dgm:cxnLst>
    <dgm:cxn modelId="{4B532F08-3233-4908-9590-8589E56F8F81}" srcId="{C6249110-3E3C-48FF-92BD-FD4E2A5D2CEB}" destId="{25D80967-B676-40A8-A046-A7A949DD21AB}" srcOrd="0" destOrd="0" parTransId="{6FFF1AEA-089E-44AC-BC8D-BA7606582761}" sibTransId="{901010FE-3C2A-4C74-A3B8-373D577399D5}"/>
    <dgm:cxn modelId="{CA7BC80B-F861-4E14-940D-6B48E2C76E5E}" type="presOf" srcId="{C6249110-3E3C-48FF-92BD-FD4E2A5D2CEB}" destId="{98CF575F-16AC-4D5C-B731-48B68DA4C5A2}" srcOrd="0" destOrd="0" presId="urn:microsoft.com/office/officeart/2005/8/layout/radial5"/>
    <dgm:cxn modelId="{D3A4251A-837F-4C56-9A67-EF9AC24B31BC}" srcId="{25D80967-B676-40A8-A046-A7A949DD21AB}" destId="{0D83B3A1-0401-4946-AE0B-9ECF9CCF6C69}" srcOrd="2" destOrd="0" parTransId="{950A3A2E-4BEC-4746-B7ED-85E03330B430}" sibTransId="{C73113E8-30FE-498A-BC2C-AA912095E95F}"/>
    <dgm:cxn modelId="{80415B30-698C-4DC6-9C16-41FE1ACD1176}" srcId="{25D80967-B676-40A8-A046-A7A949DD21AB}" destId="{5EA601FA-7732-4987-8034-C246DB47B99D}" srcOrd="3" destOrd="0" parTransId="{B5B651CC-4098-4295-8FE6-9CCE7FAC84B7}" sibTransId="{FBE27C85-E544-464B-BB3C-F71B8DEA2CF5}"/>
    <dgm:cxn modelId="{7722CE37-A559-462B-BCCD-FEF0F39CD194}" type="presOf" srcId="{5EA601FA-7732-4987-8034-C246DB47B99D}" destId="{2DA447EB-C046-46C7-992C-A3A1BEC9AB49}" srcOrd="0" destOrd="0" presId="urn:microsoft.com/office/officeart/2005/8/layout/radial5"/>
    <dgm:cxn modelId="{0ABE665C-6214-42EC-B583-A04D153B7861}" type="presOf" srcId="{B5B651CC-4098-4295-8FE6-9CCE7FAC84B7}" destId="{CB880A4D-1A64-4E9B-9967-76E094FD33C3}" srcOrd="0" destOrd="0" presId="urn:microsoft.com/office/officeart/2005/8/layout/radial5"/>
    <dgm:cxn modelId="{5BABDA42-DF51-4C25-811A-9B72BCC4269F}" srcId="{25D80967-B676-40A8-A046-A7A949DD21AB}" destId="{5C992C9D-319B-4CE6-ABF0-E1E5AE164E57}" srcOrd="0" destOrd="0" parTransId="{DB1D9A0B-6AA0-4632-92F2-6C0B971EC01C}" sibTransId="{72CC9197-3153-4D36-BEAA-42480210BC0A}"/>
    <dgm:cxn modelId="{2FABC344-88E2-4E53-945B-AD7AFAE6B27D}" type="presOf" srcId="{950A3A2E-4BEC-4746-B7ED-85E03330B430}" destId="{45C98365-EDF8-4DFF-BE84-E19EF648E8C8}" srcOrd="0" destOrd="0" presId="urn:microsoft.com/office/officeart/2005/8/layout/radial5"/>
    <dgm:cxn modelId="{E2A0FA70-A51C-437F-9C15-A9D623750A43}" type="presOf" srcId="{5C992C9D-319B-4CE6-ABF0-E1E5AE164E57}" destId="{12A6459B-AAC8-4151-A725-67CF9E21D031}" srcOrd="0" destOrd="0" presId="urn:microsoft.com/office/officeart/2005/8/layout/radial5"/>
    <dgm:cxn modelId="{43F3FA8C-4206-4B67-A742-04810ED5D187}" type="presOf" srcId="{DB1D9A0B-6AA0-4632-92F2-6C0B971EC01C}" destId="{F90B5DB8-E004-4DF4-B4E3-668FBF62B343}" srcOrd="0" destOrd="0" presId="urn:microsoft.com/office/officeart/2005/8/layout/radial5"/>
    <dgm:cxn modelId="{0900E78E-9607-49F4-AC0D-C5FE8CACC7A1}" type="presOf" srcId="{B840B8BF-D871-48CE-AED2-58E8E1636D78}" destId="{56B7EC20-5ACB-4168-92EA-47D3AF821469}" srcOrd="0" destOrd="0" presId="urn:microsoft.com/office/officeart/2005/8/layout/radial5"/>
    <dgm:cxn modelId="{D53E309C-4605-43B5-A3F8-8FB112055E2D}" type="presOf" srcId="{C53A2F07-9894-426F-A979-F877F8DAB713}" destId="{A07F9E1B-A781-42B7-9261-5819E7D9A49B}" srcOrd="0" destOrd="0" presId="urn:microsoft.com/office/officeart/2005/8/layout/radial5"/>
    <dgm:cxn modelId="{3BE95FB3-0939-4C6B-8275-53F330EE4859}" type="presOf" srcId="{B5B651CC-4098-4295-8FE6-9CCE7FAC84B7}" destId="{6C048236-14BB-40B1-93D0-99310BC9427F}" srcOrd="1" destOrd="0" presId="urn:microsoft.com/office/officeart/2005/8/layout/radial5"/>
    <dgm:cxn modelId="{82ED67C0-3D54-487C-ABC8-B62AD4892501}" type="presOf" srcId="{950A3A2E-4BEC-4746-B7ED-85E03330B430}" destId="{FAF326CC-C247-4D4E-BCA0-CE87D38DB3B2}" srcOrd="1" destOrd="0" presId="urn:microsoft.com/office/officeart/2005/8/layout/radial5"/>
    <dgm:cxn modelId="{4219AAC3-EE55-4BB6-B6BB-47FEAF47B173}" type="presOf" srcId="{B840B8BF-D871-48CE-AED2-58E8E1636D78}" destId="{03D30AD3-4248-4E1A-939F-09BB3E84BE7B}" srcOrd="1" destOrd="0" presId="urn:microsoft.com/office/officeart/2005/8/layout/radial5"/>
    <dgm:cxn modelId="{E1F3C9D0-09D5-48F8-9DB9-3061F63A57BA}" type="presOf" srcId="{25D80967-B676-40A8-A046-A7A949DD21AB}" destId="{BBF8DBAF-B6E4-42C9-8C71-B888C6ED580A}" srcOrd="0" destOrd="0" presId="urn:microsoft.com/office/officeart/2005/8/layout/radial5"/>
    <dgm:cxn modelId="{BED482E0-DFA6-47F6-9784-1988CA6CA33F}" srcId="{25D80967-B676-40A8-A046-A7A949DD21AB}" destId="{C53A2F07-9894-426F-A979-F877F8DAB713}" srcOrd="1" destOrd="0" parTransId="{B840B8BF-D871-48CE-AED2-58E8E1636D78}" sibTransId="{6EAE817A-2BA1-447E-925B-89A5E66F31BB}"/>
    <dgm:cxn modelId="{E343C3EA-CC6E-48B6-8BCD-CBD1B7BDB309}" type="presOf" srcId="{0D83B3A1-0401-4946-AE0B-9ECF9CCF6C69}" destId="{5EA24636-D7AF-4429-A9E6-FB9427D208EA}" srcOrd="0" destOrd="0" presId="urn:microsoft.com/office/officeart/2005/8/layout/radial5"/>
    <dgm:cxn modelId="{A9811BFC-10E0-4EF5-BA5A-AF6842A43D36}" type="presOf" srcId="{DB1D9A0B-6AA0-4632-92F2-6C0B971EC01C}" destId="{37D8C1CB-FADC-4A22-B07D-4D040D5B2604}" srcOrd="1" destOrd="0" presId="urn:microsoft.com/office/officeart/2005/8/layout/radial5"/>
    <dgm:cxn modelId="{600A612C-AB85-4A6E-B71F-00331879E4A9}" type="presParOf" srcId="{98CF575F-16AC-4D5C-B731-48B68DA4C5A2}" destId="{BBF8DBAF-B6E4-42C9-8C71-B888C6ED580A}" srcOrd="0" destOrd="0" presId="urn:microsoft.com/office/officeart/2005/8/layout/radial5"/>
    <dgm:cxn modelId="{8C3F665C-4BED-4069-A104-259834731237}" type="presParOf" srcId="{98CF575F-16AC-4D5C-B731-48B68DA4C5A2}" destId="{F90B5DB8-E004-4DF4-B4E3-668FBF62B343}" srcOrd="1" destOrd="0" presId="urn:microsoft.com/office/officeart/2005/8/layout/radial5"/>
    <dgm:cxn modelId="{B8BA0C48-39BE-49DB-89E0-8CF05F16F78D}" type="presParOf" srcId="{F90B5DB8-E004-4DF4-B4E3-668FBF62B343}" destId="{37D8C1CB-FADC-4A22-B07D-4D040D5B2604}" srcOrd="0" destOrd="0" presId="urn:microsoft.com/office/officeart/2005/8/layout/radial5"/>
    <dgm:cxn modelId="{34190DEF-3193-432E-AA5F-ABA7A975E5A9}" type="presParOf" srcId="{98CF575F-16AC-4D5C-B731-48B68DA4C5A2}" destId="{12A6459B-AAC8-4151-A725-67CF9E21D031}" srcOrd="2" destOrd="0" presId="urn:microsoft.com/office/officeart/2005/8/layout/radial5"/>
    <dgm:cxn modelId="{61FC0DE0-66FE-431F-852F-056ED4E33C5A}" type="presParOf" srcId="{98CF575F-16AC-4D5C-B731-48B68DA4C5A2}" destId="{56B7EC20-5ACB-4168-92EA-47D3AF821469}" srcOrd="3" destOrd="0" presId="urn:microsoft.com/office/officeart/2005/8/layout/radial5"/>
    <dgm:cxn modelId="{A0E09482-B063-42AD-B099-A10F745335D1}" type="presParOf" srcId="{56B7EC20-5ACB-4168-92EA-47D3AF821469}" destId="{03D30AD3-4248-4E1A-939F-09BB3E84BE7B}" srcOrd="0" destOrd="0" presId="urn:microsoft.com/office/officeart/2005/8/layout/radial5"/>
    <dgm:cxn modelId="{E9734C2D-5CBD-4FCD-B4FB-AD1858F25FBC}" type="presParOf" srcId="{98CF575F-16AC-4D5C-B731-48B68DA4C5A2}" destId="{A07F9E1B-A781-42B7-9261-5819E7D9A49B}" srcOrd="4" destOrd="0" presId="urn:microsoft.com/office/officeart/2005/8/layout/radial5"/>
    <dgm:cxn modelId="{71DDEDB2-F478-42E8-B4F2-AE29086318C5}" type="presParOf" srcId="{98CF575F-16AC-4D5C-B731-48B68DA4C5A2}" destId="{45C98365-EDF8-4DFF-BE84-E19EF648E8C8}" srcOrd="5" destOrd="0" presId="urn:microsoft.com/office/officeart/2005/8/layout/radial5"/>
    <dgm:cxn modelId="{8C7599A8-629F-47D7-AE0F-84119C2C458E}" type="presParOf" srcId="{45C98365-EDF8-4DFF-BE84-E19EF648E8C8}" destId="{FAF326CC-C247-4D4E-BCA0-CE87D38DB3B2}" srcOrd="0" destOrd="0" presId="urn:microsoft.com/office/officeart/2005/8/layout/radial5"/>
    <dgm:cxn modelId="{B0B893FC-344A-42A2-B667-3EC344A5D6D0}" type="presParOf" srcId="{98CF575F-16AC-4D5C-B731-48B68DA4C5A2}" destId="{5EA24636-D7AF-4429-A9E6-FB9427D208EA}" srcOrd="6" destOrd="0" presId="urn:microsoft.com/office/officeart/2005/8/layout/radial5"/>
    <dgm:cxn modelId="{9C952679-A6E2-4369-B9A0-F6391CC432C8}" type="presParOf" srcId="{98CF575F-16AC-4D5C-B731-48B68DA4C5A2}" destId="{CB880A4D-1A64-4E9B-9967-76E094FD33C3}" srcOrd="7" destOrd="0" presId="urn:microsoft.com/office/officeart/2005/8/layout/radial5"/>
    <dgm:cxn modelId="{27282366-5E32-45B2-8707-9ED95073ADF6}" type="presParOf" srcId="{CB880A4D-1A64-4E9B-9967-76E094FD33C3}" destId="{6C048236-14BB-40B1-93D0-99310BC9427F}" srcOrd="0" destOrd="0" presId="urn:microsoft.com/office/officeart/2005/8/layout/radial5"/>
    <dgm:cxn modelId="{CBBDDC2B-54A5-4A0E-B266-1D6F907D49E2}" type="presParOf" srcId="{98CF575F-16AC-4D5C-B731-48B68DA4C5A2}" destId="{2DA447EB-C046-46C7-992C-A3A1BEC9AB4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EEC4E-7B10-4B5E-91B8-1DD9C1B5BECC}" type="doc">
      <dgm:prSet loTypeId="urn:microsoft.com/office/officeart/2005/8/layout/cycle6" loCatId="cycle" qsTypeId="urn:microsoft.com/office/officeart/2005/8/quickstyle/3d3" qsCatId="3D" csTypeId="urn:microsoft.com/office/officeart/2005/8/colors/colorful3" csCatId="colorful" phldr="1"/>
      <dgm:spPr/>
      <dgm:t>
        <a:bodyPr/>
        <a:lstStyle/>
        <a:p>
          <a:endParaRPr lang="en-GB"/>
        </a:p>
      </dgm:t>
    </dgm:pt>
    <dgm:pt modelId="{5FFA5212-D4C2-4677-8E7C-67D082BFF543}">
      <dgm:prSet phldrT="[Text]"/>
      <dgm:spPr>
        <a:solidFill>
          <a:schemeClr val="accent2">
            <a:lumMod val="75000"/>
          </a:schemeClr>
        </a:solidFill>
      </dgm:spPr>
      <dgm:t>
        <a:bodyPr/>
        <a:lstStyle/>
        <a:p>
          <a:r>
            <a:rPr lang="fa-IR" dirty="0">
              <a:latin typeface="Calibri" panose="020F0502020204030204" pitchFamily="34" charset="0"/>
              <a:cs typeface="Calibri" panose="020F0502020204030204" pitchFamily="34" charset="0"/>
            </a:rPr>
            <a:t>بیولوژی</a:t>
          </a:r>
        </a:p>
        <a:p>
          <a:r>
            <a:rPr lang="fa-IR" dirty="0">
              <a:latin typeface="Calibri" panose="020F0502020204030204" pitchFamily="34" charset="0"/>
              <a:cs typeface="Calibri" panose="020F0502020204030204" pitchFamily="34" charset="0"/>
            </a:rPr>
            <a:t>فردی</a:t>
          </a:r>
          <a:endParaRPr lang="en-GB" dirty="0">
            <a:latin typeface="Calibri" panose="020F0502020204030204" pitchFamily="34" charset="0"/>
            <a:cs typeface="Calibri" panose="020F0502020204030204" pitchFamily="34" charset="0"/>
          </a:endParaRPr>
        </a:p>
      </dgm:t>
    </dgm:pt>
    <dgm:pt modelId="{3F26D172-E0BE-49D3-9667-2CBE7E47DA82}" type="parTrans" cxnId="{F17F4D11-7552-4A51-BC9B-1B0E4CE31F5A}">
      <dgm:prSet/>
      <dgm:spPr/>
      <dgm:t>
        <a:bodyPr/>
        <a:lstStyle/>
        <a:p>
          <a:endParaRPr lang="en-GB"/>
        </a:p>
      </dgm:t>
    </dgm:pt>
    <dgm:pt modelId="{96696939-2FC0-4555-AD05-24D5D0B32DF0}" type="sibTrans" cxnId="{F17F4D11-7552-4A51-BC9B-1B0E4CE31F5A}">
      <dgm:prSet/>
      <dgm:spPr/>
      <dgm:t>
        <a:bodyPr/>
        <a:lstStyle/>
        <a:p>
          <a:endParaRPr lang="en-GB"/>
        </a:p>
      </dgm:t>
    </dgm:pt>
    <dgm:pt modelId="{92105142-8A79-4E96-BB9C-42CC0BB26197}">
      <dgm:prSet phldrT="[Text]"/>
      <dgm:spPr>
        <a:solidFill>
          <a:srgbClr val="FFC000"/>
        </a:solidFill>
      </dgm:spPr>
      <dgm:t>
        <a:bodyPr/>
        <a:lstStyle/>
        <a:p>
          <a:r>
            <a:rPr lang="fa-IR" dirty="0">
              <a:latin typeface="Calibri" panose="020F0502020204030204" pitchFamily="34" charset="0"/>
              <a:cs typeface="Calibri" panose="020F0502020204030204" pitchFamily="34" charset="0"/>
            </a:rPr>
            <a:t>روابط زوجی</a:t>
          </a:r>
          <a:endParaRPr lang="en-GB" dirty="0">
            <a:latin typeface="Calibri" panose="020F0502020204030204" pitchFamily="34" charset="0"/>
            <a:cs typeface="Calibri" panose="020F0502020204030204" pitchFamily="34" charset="0"/>
          </a:endParaRPr>
        </a:p>
      </dgm:t>
    </dgm:pt>
    <dgm:pt modelId="{465D769A-A251-4C0F-AAF0-96E968623A58}" type="parTrans" cxnId="{25FC3933-E6B9-4426-8256-75B9B2D0FA69}">
      <dgm:prSet/>
      <dgm:spPr/>
      <dgm:t>
        <a:bodyPr/>
        <a:lstStyle/>
        <a:p>
          <a:endParaRPr lang="en-GB"/>
        </a:p>
      </dgm:t>
    </dgm:pt>
    <dgm:pt modelId="{28ABE847-EC1F-4679-9CA7-954BF36AFD54}" type="sibTrans" cxnId="{25FC3933-E6B9-4426-8256-75B9B2D0FA69}">
      <dgm:prSet/>
      <dgm:spPr/>
      <dgm:t>
        <a:bodyPr/>
        <a:lstStyle/>
        <a:p>
          <a:endParaRPr lang="en-GB"/>
        </a:p>
      </dgm:t>
    </dgm:pt>
    <dgm:pt modelId="{9DA51EDC-9688-49E5-8F3C-C35D18231CCE}">
      <dgm:prSet phldrT="[Text]"/>
      <dgm:spPr>
        <a:solidFill>
          <a:srgbClr val="0070C0"/>
        </a:solidFill>
      </dgm:spPr>
      <dgm:t>
        <a:bodyPr/>
        <a:lstStyle/>
        <a:p>
          <a:r>
            <a:rPr lang="fa-IR" dirty="0">
              <a:latin typeface="Calibri" panose="020F0502020204030204" pitchFamily="34" charset="0"/>
              <a:cs typeface="Calibri" panose="020F0502020204030204" pitchFamily="34" charset="0"/>
            </a:rPr>
            <a:t>تاثیرات خانواده اصلی</a:t>
          </a:r>
          <a:endParaRPr lang="en-GB" dirty="0">
            <a:latin typeface="Calibri" panose="020F0502020204030204" pitchFamily="34" charset="0"/>
            <a:cs typeface="Calibri" panose="020F0502020204030204" pitchFamily="34" charset="0"/>
          </a:endParaRPr>
        </a:p>
      </dgm:t>
    </dgm:pt>
    <dgm:pt modelId="{4238BDD8-FF32-411D-9DCF-FA8AFD541568}" type="parTrans" cxnId="{66B00B9A-696A-4CF9-8D5F-7F873FA349AC}">
      <dgm:prSet/>
      <dgm:spPr/>
      <dgm:t>
        <a:bodyPr/>
        <a:lstStyle/>
        <a:p>
          <a:endParaRPr lang="en-GB"/>
        </a:p>
      </dgm:t>
    </dgm:pt>
    <dgm:pt modelId="{8A045A5C-42B3-4804-BECB-C4E89092C181}" type="sibTrans" cxnId="{66B00B9A-696A-4CF9-8D5F-7F873FA349AC}">
      <dgm:prSet/>
      <dgm:spPr/>
      <dgm:t>
        <a:bodyPr/>
        <a:lstStyle/>
        <a:p>
          <a:endParaRPr lang="en-GB"/>
        </a:p>
      </dgm:t>
    </dgm:pt>
    <dgm:pt modelId="{2AF07AFA-FB21-4A7D-91CA-408939990A82}">
      <dgm:prSet phldrT="[Text]"/>
      <dgm:spPr>
        <a:solidFill>
          <a:srgbClr val="00B050"/>
        </a:solidFill>
      </dgm:spPr>
      <dgm:t>
        <a:bodyPr/>
        <a:lstStyle/>
        <a:p>
          <a:r>
            <a:rPr lang="fa-IR" dirty="0">
              <a:latin typeface="Calibri" panose="020F0502020204030204" pitchFamily="34" charset="0"/>
              <a:cs typeface="Calibri" panose="020F0502020204030204" pitchFamily="34" charset="0"/>
            </a:rPr>
            <a:t>بافتار (فرهنگ. مذهب. جامعه)</a:t>
          </a:r>
          <a:endParaRPr lang="en-GB" dirty="0">
            <a:latin typeface="Calibri" panose="020F0502020204030204" pitchFamily="34" charset="0"/>
            <a:cs typeface="Calibri" panose="020F0502020204030204" pitchFamily="34" charset="0"/>
          </a:endParaRPr>
        </a:p>
      </dgm:t>
    </dgm:pt>
    <dgm:pt modelId="{F8978594-9281-460E-8660-53479B25A45A}" type="parTrans" cxnId="{1CF529DB-9E2D-419A-9FEC-2834B356BE79}">
      <dgm:prSet/>
      <dgm:spPr/>
      <dgm:t>
        <a:bodyPr/>
        <a:lstStyle/>
        <a:p>
          <a:endParaRPr lang="en-GB"/>
        </a:p>
      </dgm:t>
    </dgm:pt>
    <dgm:pt modelId="{5040A8EA-634F-4553-99AB-DE1DA18D1327}" type="sibTrans" cxnId="{1CF529DB-9E2D-419A-9FEC-2834B356BE79}">
      <dgm:prSet/>
      <dgm:spPr/>
      <dgm:t>
        <a:bodyPr/>
        <a:lstStyle/>
        <a:p>
          <a:endParaRPr lang="en-GB"/>
        </a:p>
      </dgm:t>
    </dgm:pt>
    <dgm:pt modelId="{4757D485-7524-455A-9091-1CD679E41BE0}">
      <dgm:prSet phldrT="[Text]" custT="1"/>
      <dgm:spPr>
        <a:solidFill>
          <a:schemeClr val="tx2">
            <a:lumMod val="60000"/>
            <a:lumOff val="40000"/>
          </a:schemeClr>
        </a:solidFill>
      </dgm:spPr>
      <dgm:t>
        <a:bodyPr/>
        <a:lstStyle/>
        <a:p>
          <a:r>
            <a:rPr lang="fa-IR" sz="2200" kern="1200" dirty="0">
              <a:solidFill>
                <a:prstClr val="white"/>
              </a:solidFill>
              <a:latin typeface="Calibri" panose="020F0502020204030204" pitchFamily="34" charset="0"/>
              <a:ea typeface="+mn-ea"/>
              <a:cs typeface="Calibri" panose="020F0502020204030204" pitchFamily="34" charset="0"/>
            </a:rPr>
            <a:t>روانشناختی</a:t>
          </a:r>
        </a:p>
        <a:p>
          <a:r>
            <a:rPr lang="fa-IR" sz="2200" kern="1200" dirty="0">
              <a:latin typeface="Calibri" panose="020F0502020204030204" pitchFamily="34" charset="0"/>
              <a:cs typeface="Calibri" panose="020F0502020204030204" pitchFamily="34" charset="0"/>
            </a:rPr>
            <a:t>فردی</a:t>
          </a:r>
          <a:endParaRPr lang="en-GB" sz="2200" kern="1200" dirty="0">
            <a:latin typeface="Calibri" panose="020F0502020204030204" pitchFamily="34" charset="0"/>
            <a:cs typeface="Calibri" panose="020F0502020204030204" pitchFamily="34" charset="0"/>
          </a:endParaRPr>
        </a:p>
      </dgm:t>
    </dgm:pt>
    <dgm:pt modelId="{7DE7F149-D074-4D94-B191-D418B0E5E521}" type="parTrans" cxnId="{63978C94-0A37-436F-A03B-8FC21A7922EA}">
      <dgm:prSet/>
      <dgm:spPr/>
      <dgm:t>
        <a:bodyPr/>
        <a:lstStyle/>
        <a:p>
          <a:endParaRPr lang="en-GB"/>
        </a:p>
      </dgm:t>
    </dgm:pt>
    <dgm:pt modelId="{07179239-1C05-46C4-B4D1-56E5B698D076}" type="sibTrans" cxnId="{63978C94-0A37-436F-A03B-8FC21A7922EA}">
      <dgm:prSet/>
      <dgm:spPr/>
      <dgm:t>
        <a:bodyPr/>
        <a:lstStyle/>
        <a:p>
          <a:endParaRPr lang="en-GB"/>
        </a:p>
      </dgm:t>
    </dgm:pt>
    <dgm:pt modelId="{80D80586-3E3B-42B9-A672-4183963F3FFC}" type="pres">
      <dgm:prSet presAssocID="{7F8EEC4E-7B10-4B5E-91B8-1DD9C1B5BECC}" presName="cycle" presStyleCnt="0">
        <dgm:presLayoutVars>
          <dgm:dir/>
          <dgm:resizeHandles val="exact"/>
        </dgm:presLayoutVars>
      </dgm:prSet>
      <dgm:spPr/>
    </dgm:pt>
    <dgm:pt modelId="{D37CBBEF-C8A8-4B6A-8BFA-8350D85AF590}" type="pres">
      <dgm:prSet presAssocID="{5FFA5212-D4C2-4677-8E7C-67D082BFF543}" presName="node" presStyleLbl="node1" presStyleIdx="0" presStyleCnt="5">
        <dgm:presLayoutVars>
          <dgm:bulletEnabled val="1"/>
        </dgm:presLayoutVars>
      </dgm:prSet>
      <dgm:spPr/>
    </dgm:pt>
    <dgm:pt modelId="{75A91694-C61D-472A-963C-E0B938A9C716}" type="pres">
      <dgm:prSet presAssocID="{5FFA5212-D4C2-4677-8E7C-67D082BFF543}" presName="spNode" presStyleCnt="0"/>
      <dgm:spPr/>
    </dgm:pt>
    <dgm:pt modelId="{81A89718-343A-4FE2-BC2F-7F5096EA6779}" type="pres">
      <dgm:prSet presAssocID="{96696939-2FC0-4555-AD05-24D5D0B32DF0}" presName="sibTrans" presStyleLbl="sibTrans1D1" presStyleIdx="0" presStyleCnt="5"/>
      <dgm:spPr/>
    </dgm:pt>
    <dgm:pt modelId="{0CF831D8-B651-4D76-B4F1-B7EF1156B548}" type="pres">
      <dgm:prSet presAssocID="{92105142-8A79-4E96-BB9C-42CC0BB26197}" presName="node" presStyleLbl="node1" presStyleIdx="1" presStyleCnt="5">
        <dgm:presLayoutVars>
          <dgm:bulletEnabled val="1"/>
        </dgm:presLayoutVars>
      </dgm:prSet>
      <dgm:spPr/>
    </dgm:pt>
    <dgm:pt modelId="{2C5F802E-D97B-4C76-A741-82F07995BB32}" type="pres">
      <dgm:prSet presAssocID="{92105142-8A79-4E96-BB9C-42CC0BB26197}" presName="spNode" presStyleCnt="0"/>
      <dgm:spPr/>
    </dgm:pt>
    <dgm:pt modelId="{A394D454-7A7C-41C1-81F9-D6C3284EE430}" type="pres">
      <dgm:prSet presAssocID="{28ABE847-EC1F-4679-9CA7-954BF36AFD54}" presName="sibTrans" presStyleLbl="sibTrans1D1" presStyleIdx="1" presStyleCnt="5"/>
      <dgm:spPr/>
    </dgm:pt>
    <dgm:pt modelId="{15DBBA18-FCF6-48D5-AA95-CDEFBE8A350E}" type="pres">
      <dgm:prSet presAssocID="{9DA51EDC-9688-49E5-8F3C-C35D18231CCE}" presName="node" presStyleLbl="node1" presStyleIdx="2" presStyleCnt="5">
        <dgm:presLayoutVars>
          <dgm:bulletEnabled val="1"/>
        </dgm:presLayoutVars>
      </dgm:prSet>
      <dgm:spPr/>
    </dgm:pt>
    <dgm:pt modelId="{CB22A625-56B5-4CCD-932A-B484390C6C3D}" type="pres">
      <dgm:prSet presAssocID="{9DA51EDC-9688-49E5-8F3C-C35D18231CCE}" presName="spNode" presStyleCnt="0"/>
      <dgm:spPr/>
    </dgm:pt>
    <dgm:pt modelId="{D73F3A7D-5476-42AA-8246-26C2EAAC49D2}" type="pres">
      <dgm:prSet presAssocID="{8A045A5C-42B3-4804-BECB-C4E89092C181}" presName="sibTrans" presStyleLbl="sibTrans1D1" presStyleIdx="2" presStyleCnt="5"/>
      <dgm:spPr/>
    </dgm:pt>
    <dgm:pt modelId="{3CFC19DD-E27B-4CC8-85AD-638A04F3E2C1}" type="pres">
      <dgm:prSet presAssocID="{2AF07AFA-FB21-4A7D-91CA-408939990A82}" presName="node" presStyleLbl="node1" presStyleIdx="3" presStyleCnt="5" custRadScaleRad="101760" custRadScaleInc="3806">
        <dgm:presLayoutVars>
          <dgm:bulletEnabled val="1"/>
        </dgm:presLayoutVars>
      </dgm:prSet>
      <dgm:spPr/>
    </dgm:pt>
    <dgm:pt modelId="{2CBF203B-85B2-4071-93F0-9ED06F132FB5}" type="pres">
      <dgm:prSet presAssocID="{2AF07AFA-FB21-4A7D-91CA-408939990A82}" presName="spNode" presStyleCnt="0"/>
      <dgm:spPr/>
    </dgm:pt>
    <dgm:pt modelId="{72825B5D-82DC-4454-843F-0AF19EE3EAD7}" type="pres">
      <dgm:prSet presAssocID="{5040A8EA-634F-4553-99AB-DE1DA18D1327}" presName="sibTrans" presStyleLbl="sibTrans1D1" presStyleIdx="3" presStyleCnt="5"/>
      <dgm:spPr/>
    </dgm:pt>
    <dgm:pt modelId="{34398383-0005-4A7A-BD58-C052E68FFBF8}" type="pres">
      <dgm:prSet presAssocID="{4757D485-7524-455A-9091-1CD679E41BE0}" presName="node" presStyleLbl="node1" presStyleIdx="4" presStyleCnt="5">
        <dgm:presLayoutVars>
          <dgm:bulletEnabled val="1"/>
        </dgm:presLayoutVars>
      </dgm:prSet>
      <dgm:spPr/>
    </dgm:pt>
    <dgm:pt modelId="{CE4DEEA1-555B-43C7-9197-1DE1E75C19A6}" type="pres">
      <dgm:prSet presAssocID="{4757D485-7524-455A-9091-1CD679E41BE0}" presName="spNode" presStyleCnt="0"/>
      <dgm:spPr/>
    </dgm:pt>
    <dgm:pt modelId="{3A630BD6-D305-4BF4-A062-A6BB11DE71F7}" type="pres">
      <dgm:prSet presAssocID="{07179239-1C05-46C4-B4D1-56E5B698D076}" presName="sibTrans" presStyleLbl="sibTrans1D1" presStyleIdx="4" presStyleCnt="5"/>
      <dgm:spPr/>
    </dgm:pt>
  </dgm:ptLst>
  <dgm:cxnLst>
    <dgm:cxn modelId="{6187D303-7925-434D-8394-5CC9316B1B97}" type="presOf" srcId="{28ABE847-EC1F-4679-9CA7-954BF36AFD54}" destId="{A394D454-7A7C-41C1-81F9-D6C3284EE430}" srcOrd="0" destOrd="0" presId="urn:microsoft.com/office/officeart/2005/8/layout/cycle6"/>
    <dgm:cxn modelId="{B88B670B-AB92-4040-8E8E-1D7B5B2B2409}" type="presOf" srcId="{4757D485-7524-455A-9091-1CD679E41BE0}" destId="{34398383-0005-4A7A-BD58-C052E68FFBF8}" srcOrd="0" destOrd="0" presId="urn:microsoft.com/office/officeart/2005/8/layout/cycle6"/>
    <dgm:cxn modelId="{F17F4D11-7552-4A51-BC9B-1B0E4CE31F5A}" srcId="{7F8EEC4E-7B10-4B5E-91B8-1DD9C1B5BECC}" destId="{5FFA5212-D4C2-4677-8E7C-67D082BFF543}" srcOrd="0" destOrd="0" parTransId="{3F26D172-E0BE-49D3-9667-2CBE7E47DA82}" sibTransId="{96696939-2FC0-4555-AD05-24D5D0B32DF0}"/>
    <dgm:cxn modelId="{07D3B61D-3BDB-41B5-ACA6-94EE176428F9}" type="presOf" srcId="{92105142-8A79-4E96-BB9C-42CC0BB26197}" destId="{0CF831D8-B651-4D76-B4F1-B7EF1156B548}" srcOrd="0" destOrd="0" presId="urn:microsoft.com/office/officeart/2005/8/layout/cycle6"/>
    <dgm:cxn modelId="{25FC3933-E6B9-4426-8256-75B9B2D0FA69}" srcId="{7F8EEC4E-7B10-4B5E-91B8-1DD9C1B5BECC}" destId="{92105142-8A79-4E96-BB9C-42CC0BB26197}" srcOrd="1" destOrd="0" parTransId="{465D769A-A251-4C0F-AAF0-96E968623A58}" sibTransId="{28ABE847-EC1F-4679-9CA7-954BF36AFD54}"/>
    <dgm:cxn modelId="{5633DE38-3F54-4D61-9F59-EA1D6B54F83A}" type="presOf" srcId="{7F8EEC4E-7B10-4B5E-91B8-1DD9C1B5BECC}" destId="{80D80586-3E3B-42B9-A672-4183963F3FFC}" srcOrd="0" destOrd="0" presId="urn:microsoft.com/office/officeart/2005/8/layout/cycle6"/>
    <dgm:cxn modelId="{2F5D234C-BBD2-4A07-885E-F19CB85618EA}" type="presOf" srcId="{07179239-1C05-46C4-B4D1-56E5B698D076}" destId="{3A630BD6-D305-4BF4-A062-A6BB11DE71F7}" srcOrd="0" destOrd="0" presId="urn:microsoft.com/office/officeart/2005/8/layout/cycle6"/>
    <dgm:cxn modelId="{177A0172-D906-48BD-BE98-45EFA603CCC3}" type="presOf" srcId="{9DA51EDC-9688-49E5-8F3C-C35D18231CCE}" destId="{15DBBA18-FCF6-48D5-AA95-CDEFBE8A350E}" srcOrd="0" destOrd="0" presId="urn:microsoft.com/office/officeart/2005/8/layout/cycle6"/>
    <dgm:cxn modelId="{BDFC4B5A-A298-4F03-BB7A-1B1EE6209B0F}" type="presOf" srcId="{8A045A5C-42B3-4804-BECB-C4E89092C181}" destId="{D73F3A7D-5476-42AA-8246-26C2EAAC49D2}" srcOrd="0" destOrd="0" presId="urn:microsoft.com/office/officeart/2005/8/layout/cycle6"/>
    <dgm:cxn modelId="{03045084-367E-4640-9622-627049E616BA}" type="presOf" srcId="{2AF07AFA-FB21-4A7D-91CA-408939990A82}" destId="{3CFC19DD-E27B-4CC8-85AD-638A04F3E2C1}" srcOrd="0" destOrd="0" presId="urn:microsoft.com/office/officeart/2005/8/layout/cycle6"/>
    <dgm:cxn modelId="{29F55C87-A0C2-448D-839B-3160FA3654F5}" type="presOf" srcId="{5FFA5212-D4C2-4677-8E7C-67D082BFF543}" destId="{D37CBBEF-C8A8-4B6A-8BFA-8350D85AF590}" srcOrd="0" destOrd="0" presId="urn:microsoft.com/office/officeart/2005/8/layout/cycle6"/>
    <dgm:cxn modelId="{EACA608E-2661-427A-9838-DBB99536BE4E}" type="presOf" srcId="{96696939-2FC0-4555-AD05-24D5D0B32DF0}" destId="{81A89718-343A-4FE2-BC2F-7F5096EA6779}" srcOrd="0" destOrd="0" presId="urn:microsoft.com/office/officeart/2005/8/layout/cycle6"/>
    <dgm:cxn modelId="{63978C94-0A37-436F-A03B-8FC21A7922EA}" srcId="{7F8EEC4E-7B10-4B5E-91B8-1DD9C1B5BECC}" destId="{4757D485-7524-455A-9091-1CD679E41BE0}" srcOrd="4" destOrd="0" parTransId="{7DE7F149-D074-4D94-B191-D418B0E5E521}" sibTransId="{07179239-1C05-46C4-B4D1-56E5B698D076}"/>
    <dgm:cxn modelId="{66B00B9A-696A-4CF9-8D5F-7F873FA349AC}" srcId="{7F8EEC4E-7B10-4B5E-91B8-1DD9C1B5BECC}" destId="{9DA51EDC-9688-49E5-8F3C-C35D18231CCE}" srcOrd="2" destOrd="0" parTransId="{4238BDD8-FF32-411D-9DCF-FA8AFD541568}" sibTransId="{8A045A5C-42B3-4804-BECB-C4E89092C181}"/>
    <dgm:cxn modelId="{5D7740B2-83F7-4167-80DC-F608E5018BCD}" type="presOf" srcId="{5040A8EA-634F-4553-99AB-DE1DA18D1327}" destId="{72825B5D-82DC-4454-843F-0AF19EE3EAD7}" srcOrd="0" destOrd="0" presId="urn:microsoft.com/office/officeart/2005/8/layout/cycle6"/>
    <dgm:cxn modelId="{1CF529DB-9E2D-419A-9FEC-2834B356BE79}" srcId="{7F8EEC4E-7B10-4B5E-91B8-1DD9C1B5BECC}" destId="{2AF07AFA-FB21-4A7D-91CA-408939990A82}" srcOrd="3" destOrd="0" parTransId="{F8978594-9281-460E-8660-53479B25A45A}" sibTransId="{5040A8EA-634F-4553-99AB-DE1DA18D1327}"/>
    <dgm:cxn modelId="{B68BFDED-2B8A-4896-8F91-90B27AA0ED5D}" type="presParOf" srcId="{80D80586-3E3B-42B9-A672-4183963F3FFC}" destId="{D37CBBEF-C8A8-4B6A-8BFA-8350D85AF590}" srcOrd="0" destOrd="0" presId="urn:microsoft.com/office/officeart/2005/8/layout/cycle6"/>
    <dgm:cxn modelId="{0C2CE67F-E404-4A22-B822-0AAF11A8B8EA}" type="presParOf" srcId="{80D80586-3E3B-42B9-A672-4183963F3FFC}" destId="{75A91694-C61D-472A-963C-E0B938A9C716}" srcOrd="1" destOrd="0" presId="urn:microsoft.com/office/officeart/2005/8/layout/cycle6"/>
    <dgm:cxn modelId="{0AE53139-A9B2-4F06-AF37-747F61A483AF}" type="presParOf" srcId="{80D80586-3E3B-42B9-A672-4183963F3FFC}" destId="{81A89718-343A-4FE2-BC2F-7F5096EA6779}" srcOrd="2" destOrd="0" presId="urn:microsoft.com/office/officeart/2005/8/layout/cycle6"/>
    <dgm:cxn modelId="{A823A01E-E06B-41EB-82EC-78B814E9B5BD}" type="presParOf" srcId="{80D80586-3E3B-42B9-A672-4183963F3FFC}" destId="{0CF831D8-B651-4D76-B4F1-B7EF1156B548}" srcOrd="3" destOrd="0" presId="urn:microsoft.com/office/officeart/2005/8/layout/cycle6"/>
    <dgm:cxn modelId="{41C3461F-6E04-404B-A507-A8B78ED73E74}" type="presParOf" srcId="{80D80586-3E3B-42B9-A672-4183963F3FFC}" destId="{2C5F802E-D97B-4C76-A741-82F07995BB32}" srcOrd="4" destOrd="0" presId="urn:microsoft.com/office/officeart/2005/8/layout/cycle6"/>
    <dgm:cxn modelId="{CAA5740E-0098-4727-B0B0-DD447FB288EC}" type="presParOf" srcId="{80D80586-3E3B-42B9-A672-4183963F3FFC}" destId="{A394D454-7A7C-41C1-81F9-D6C3284EE430}" srcOrd="5" destOrd="0" presId="urn:microsoft.com/office/officeart/2005/8/layout/cycle6"/>
    <dgm:cxn modelId="{A90C9F4F-CC51-4138-B937-124503D3C114}" type="presParOf" srcId="{80D80586-3E3B-42B9-A672-4183963F3FFC}" destId="{15DBBA18-FCF6-48D5-AA95-CDEFBE8A350E}" srcOrd="6" destOrd="0" presId="urn:microsoft.com/office/officeart/2005/8/layout/cycle6"/>
    <dgm:cxn modelId="{2EA9ABAB-497A-4A63-952D-31201BC56277}" type="presParOf" srcId="{80D80586-3E3B-42B9-A672-4183963F3FFC}" destId="{CB22A625-56B5-4CCD-932A-B484390C6C3D}" srcOrd="7" destOrd="0" presId="urn:microsoft.com/office/officeart/2005/8/layout/cycle6"/>
    <dgm:cxn modelId="{B9C11619-D337-44CA-9F53-8B024CB89E15}" type="presParOf" srcId="{80D80586-3E3B-42B9-A672-4183963F3FFC}" destId="{D73F3A7D-5476-42AA-8246-26C2EAAC49D2}" srcOrd="8" destOrd="0" presId="urn:microsoft.com/office/officeart/2005/8/layout/cycle6"/>
    <dgm:cxn modelId="{2178156A-DCD0-4F27-9950-E6694FB7AFA9}" type="presParOf" srcId="{80D80586-3E3B-42B9-A672-4183963F3FFC}" destId="{3CFC19DD-E27B-4CC8-85AD-638A04F3E2C1}" srcOrd="9" destOrd="0" presId="urn:microsoft.com/office/officeart/2005/8/layout/cycle6"/>
    <dgm:cxn modelId="{CFFBF86D-64EE-418A-A749-B25B4D5B0024}" type="presParOf" srcId="{80D80586-3E3B-42B9-A672-4183963F3FFC}" destId="{2CBF203B-85B2-4071-93F0-9ED06F132FB5}" srcOrd="10" destOrd="0" presId="urn:microsoft.com/office/officeart/2005/8/layout/cycle6"/>
    <dgm:cxn modelId="{A718B34B-AA5C-4152-AE47-E804AFEC94B4}" type="presParOf" srcId="{80D80586-3E3B-42B9-A672-4183963F3FFC}" destId="{72825B5D-82DC-4454-843F-0AF19EE3EAD7}" srcOrd="11" destOrd="0" presId="urn:microsoft.com/office/officeart/2005/8/layout/cycle6"/>
    <dgm:cxn modelId="{1C2E4657-AF6E-47F0-9932-61BB56EC5BE8}" type="presParOf" srcId="{80D80586-3E3B-42B9-A672-4183963F3FFC}" destId="{34398383-0005-4A7A-BD58-C052E68FFBF8}" srcOrd="12" destOrd="0" presId="urn:microsoft.com/office/officeart/2005/8/layout/cycle6"/>
    <dgm:cxn modelId="{9B1F4D3E-1B78-4908-BBA5-079AECBF1676}" type="presParOf" srcId="{80D80586-3E3B-42B9-A672-4183963F3FFC}" destId="{CE4DEEA1-555B-43C7-9197-1DE1E75C19A6}" srcOrd="13" destOrd="0" presId="urn:microsoft.com/office/officeart/2005/8/layout/cycle6"/>
    <dgm:cxn modelId="{EABD3329-2F93-4D6D-BD4B-4B0527D078DA}" type="presParOf" srcId="{80D80586-3E3B-42B9-A672-4183963F3FFC}" destId="{3A630BD6-D305-4BF4-A062-A6BB11DE71F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8DBAF-B6E4-42C9-8C71-B888C6ED580A}">
      <dsp:nvSpPr>
        <dsp:cNvPr id="0" name=""/>
        <dsp:cNvSpPr/>
      </dsp:nvSpPr>
      <dsp:spPr>
        <a:xfrm>
          <a:off x="4960502" y="2044454"/>
          <a:ext cx="1442068" cy="144206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kern="1200" dirty="0"/>
            <a:t>ارزیابی زوج</a:t>
          </a:r>
          <a:endParaRPr lang="en-GB" sz="2900" kern="1200" dirty="0"/>
        </a:p>
      </dsp:txBody>
      <dsp:txXfrm>
        <a:off x="5171688" y="2255640"/>
        <a:ext cx="1019696" cy="1019696"/>
      </dsp:txXfrm>
    </dsp:sp>
    <dsp:sp modelId="{F90B5DB8-E004-4DF4-B4E3-668FBF62B343}">
      <dsp:nvSpPr>
        <dsp:cNvPr id="0" name=""/>
        <dsp:cNvSpPr/>
      </dsp:nvSpPr>
      <dsp:spPr>
        <a:xfrm rot="16169273">
          <a:off x="5512829" y="1507151"/>
          <a:ext cx="319302" cy="49030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5561153" y="1653106"/>
        <a:ext cx="223511" cy="294181"/>
      </dsp:txXfrm>
    </dsp:sp>
    <dsp:sp modelId="{12A6459B-AAC8-4151-A725-67CF9E21D031}">
      <dsp:nvSpPr>
        <dsp:cNvPr id="0" name=""/>
        <dsp:cNvSpPr/>
      </dsp:nvSpPr>
      <dsp:spPr>
        <a:xfrm>
          <a:off x="4942229" y="10"/>
          <a:ext cx="1442068" cy="144206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kern="1200" dirty="0"/>
            <a:t>ارتباط مالی</a:t>
          </a:r>
          <a:endParaRPr lang="en-GB" sz="2900" kern="1200" dirty="0"/>
        </a:p>
      </dsp:txBody>
      <dsp:txXfrm>
        <a:off x="5153415" y="211196"/>
        <a:ext cx="1019696" cy="1019696"/>
      </dsp:txXfrm>
    </dsp:sp>
    <dsp:sp modelId="{56B7EC20-5ACB-4168-92EA-47D3AF821469}">
      <dsp:nvSpPr>
        <dsp:cNvPr id="0" name=""/>
        <dsp:cNvSpPr/>
      </dsp:nvSpPr>
      <dsp:spPr>
        <a:xfrm rot="21568543">
          <a:off x="6662694" y="2487030"/>
          <a:ext cx="526630" cy="490303"/>
        </a:xfrm>
        <a:prstGeom prst="rightArrow">
          <a:avLst>
            <a:gd name="adj1" fmla="val 60000"/>
            <a:gd name="adj2" fmla="val 50000"/>
          </a:avLst>
        </a:prstGeom>
        <a:solidFill>
          <a:schemeClr val="accent4">
            <a:hueOff val="-3521926"/>
            <a:satOff val="17302"/>
            <a:lumOff val="58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662697" y="2585764"/>
        <a:ext cx="379539" cy="294181"/>
      </dsp:txXfrm>
    </dsp:sp>
    <dsp:sp modelId="{A07F9E1B-A781-42B7-9261-5819E7D9A49B}">
      <dsp:nvSpPr>
        <dsp:cNvPr id="0" name=""/>
        <dsp:cNvSpPr/>
      </dsp:nvSpPr>
      <dsp:spPr>
        <a:xfrm>
          <a:off x="7396111" y="2022166"/>
          <a:ext cx="1442068" cy="1442068"/>
        </a:xfrm>
        <a:prstGeom prst="ellipse">
          <a:avLst/>
        </a:prstGeom>
        <a:gradFill rotWithShape="0">
          <a:gsLst>
            <a:gs pos="0">
              <a:schemeClr val="accent4">
                <a:hueOff val="-3521926"/>
                <a:satOff val="17302"/>
                <a:lumOff val="588"/>
                <a:alphaOff val="0"/>
                <a:satMod val="103000"/>
                <a:lumMod val="102000"/>
                <a:tint val="94000"/>
              </a:schemeClr>
            </a:gs>
            <a:gs pos="50000">
              <a:schemeClr val="accent4">
                <a:hueOff val="-3521926"/>
                <a:satOff val="17302"/>
                <a:lumOff val="588"/>
                <a:alphaOff val="0"/>
                <a:satMod val="110000"/>
                <a:lumMod val="100000"/>
                <a:shade val="100000"/>
              </a:schemeClr>
            </a:gs>
            <a:gs pos="100000">
              <a:schemeClr val="accent4">
                <a:hueOff val="-3521926"/>
                <a:satOff val="17302"/>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kern="1200" dirty="0"/>
            <a:t>ارتباط فکری </a:t>
          </a:r>
          <a:endParaRPr lang="en-GB" sz="2900" kern="1200" dirty="0"/>
        </a:p>
      </dsp:txBody>
      <dsp:txXfrm>
        <a:off x="7607297" y="2233352"/>
        <a:ext cx="1019696" cy="1019696"/>
      </dsp:txXfrm>
    </dsp:sp>
    <dsp:sp modelId="{45C98365-EDF8-4DFF-BE84-E19EF648E8C8}">
      <dsp:nvSpPr>
        <dsp:cNvPr id="0" name=""/>
        <dsp:cNvSpPr/>
      </dsp:nvSpPr>
      <dsp:spPr>
        <a:xfrm rot="5304174">
          <a:off x="5561158" y="3511900"/>
          <a:ext cx="296051" cy="490303"/>
        </a:xfrm>
        <a:prstGeom prst="rightArrow">
          <a:avLst>
            <a:gd name="adj1" fmla="val 60000"/>
            <a:gd name="adj2" fmla="val 50000"/>
          </a:avLst>
        </a:prstGeom>
        <a:solidFill>
          <a:schemeClr val="accent4">
            <a:hueOff val="-7043851"/>
            <a:satOff val="34604"/>
            <a:lumOff val="11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604328" y="3565571"/>
        <a:ext cx="207236" cy="294181"/>
      </dsp:txXfrm>
    </dsp:sp>
    <dsp:sp modelId="{5EA24636-D7AF-4429-A9E6-FB9427D208EA}">
      <dsp:nvSpPr>
        <dsp:cNvPr id="0" name=""/>
        <dsp:cNvSpPr/>
      </dsp:nvSpPr>
      <dsp:spPr>
        <a:xfrm>
          <a:off x="5016263" y="4044332"/>
          <a:ext cx="1442068" cy="1442068"/>
        </a:xfrm>
        <a:prstGeom prst="ellipse">
          <a:avLst/>
        </a:prstGeom>
        <a:gradFill rotWithShape="0">
          <a:gsLst>
            <a:gs pos="0">
              <a:schemeClr val="accent4">
                <a:hueOff val="-7043851"/>
                <a:satOff val="34604"/>
                <a:lumOff val="1177"/>
                <a:alphaOff val="0"/>
                <a:satMod val="103000"/>
                <a:lumMod val="102000"/>
                <a:tint val="94000"/>
              </a:schemeClr>
            </a:gs>
            <a:gs pos="50000">
              <a:schemeClr val="accent4">
                <a:hueOff val="-7043851"/>
                <a:satOff val="34604"/>
                <a:lumOff val="1177"/>
                <a:alphaOff val="0"/>
                <a:satMod val="110000"/>
                <a:lumMod val="100000"/>
                <a:shade val="100000"/>
              </a:schemeClr>
            </a:gs>
            <a:gs pos="100000">
              <a:schemeClr val="accent4">
                <a:hueOff val="-7043851"/>
                <a:satOff val="34604"/>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kern="1200" dirty="0"/>
            <a:t>ارتباط جنسی</a:t>
          </a:r>
          <a:endParaRPr lang="en-GB" sz="2900" kern="1200" dirty="0"/>
        </a:p>
      </dsp:txBody>
      <dsp:txXfrm>
        <a:off x="5227449" y="4255518"/>
        <a:ext cx="1019696" cy="1019696"/>
      </dsp:txXfrm>
    </dsp:sp>
    <dsp:sp modelId="{CB880A4D-1A64-4E9B-9967-76E094FD33C3}">
      <dsp:nvSpPr>
        <dsp:cNvPr id="0" name=""/>
        <dsp:cNvSpPr/>
      </dsp:nvSpPr>
      <dsp:spPr>
        <a:xfrm rot="10866386">
          <a:off x="4310380" y="2498292"/>
          <a:ext cx="459569" cy="490303"/>
        </a:xfrm>
        <a:prstGeom prst="rightArrow">
          <a:avLst>
            <a:gd name="adj1" fmla="val 60000"/>
            <a:gd name="adj2" fmla="val 50000"/>
          </a:avLst>
        </a:prstGeom>
        <a:solidFill>
          <a:schemeClr val="accent4">
            <a:hueOff val="-10565777"/>
            <a:satOff val="51906"/>
            <a:lumOff val="176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448238" y="2597684"/>
        <a:ext cx="321698" cy="294181"/>
      </dsp:txXfrm>
    </dsp:sp>
    <dsp:sp modelId="{2DA447EB-C046-46C7-992C-A3A1BEC9AB49}">
      <dsp:nvSpPr>
        <dsp:cNvPr id="0" name=""/>
        <dsp:cNvSpPr/>
      </dsp:nvSpPr>
      <dsp:spPr>
        <a:xfrm>
          <a:off x="2651752" y="1999864"/>
          <a:ext cx="1442068" cy="1442068"/>
        </a:xfrm>
        <a:prstGeom prst="ellipse">
          <a:avLst/>
        </a:prstGeom>
        <a:gradFill rotWithShape="0">
          <a:gsLst>
            <a:gs pos="0">
              <a:schemeClr val="accent4">
                <a:hueOff val="-10565777"/>
                <a:satOff val="51906"/>
                <a:lumOff val="1765"/>
                <a:alphaOff val="0"/>
                <a:satMod val="103000"/>
                <a:lumMod val="102000"/>
                <a:tint val="94000"/>
              </a:schemeClr>
            </a:gs>
            <a:gs pos="50000">
              <a:schemeClr val="accent4">
                <a:hueOff val="-10565777"/>
                <a:satOff val="51906"/>
                <a:lumOff val="1765"/>
                <a:alphaOff val="0"/>
                <a:satMod val="110000"/>
                <a:lumMod val="100000"/>
                <a:shade val="100000"/>
              </a:schemeClr>
            </a:gs>
            <a:gs pos="100000">
              <a:schemeClr val="accent4">
                <a:hueOff val="-10565777"/>
                <a:satOff val="51906"/>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fa-IR" sz="2900" kern="1200" dirty="0"/>
            <a:t>ارتباط عاطفی</a:t>
          </a:r>
          <a:endParaRPr lang="en-GB" sz="2900" kern="1200" dirty="0"/>
        </a:p>
      </dsp:txBody>
      <dsp:txXfrm>
        <a:off x="2862938" y="2211050"/>
        <a:ext cx="1019696" cy="1019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BBEF-C8A8-4B6A-8BFA-8350D85AF590}">
      <dsp:nvSpPr>
        <dsp:cNvPr id="0" name=""/>
        <dsp:cNvSpPr/>
      </dsp:nvSpPr>
      <dsp:spPr>
        <a:xfrm>
          <a:off x="3174007" y="3160"/>
          <a:ext cx="1779984" cy="1156989"/>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a-IR" sz="2200" kern="1200" dirty="0">
              <a:latin typeface="Calibri" panose="020F0502020204030204" pitchFamily="34" charset="0"/>
              <a:cs typeface="Calibri" panose="020F0502020204030204" pitchFamily="34" charset="0"/>
            </a:rPr>
            <a:t>بیولوژی</a:t>
          </a:r>
        </a:p>
        <a:p>
          <a:pPr marL="0" lvl="0" indent="0" algn="ctr" defTabSz="977900">
            <a:lnSpc>
              <a:spcPct val="90000"/>
            </a:lnSpc>
            <a:spcBef>
              <a:spcPct val="0"/>
            </a:spcBef>
            <a:spcAft>
              <a:spcPct val="35000"/>
            </a:spcAft>
            <a:buNone/>
          </a:pPr>
          <a:r>
            <a:rPr lang="fa-IR" sz="2200" kern="1200" dirty="0">
              <a:latin typeface="Calibri" panose="020F0502020204030204" pitchFamily="34" charset="0"/>
              <a:cs typeface="Calibri" panose="020F0502020204030204" pitchFamily="34" charset="0"/>
            </a:rPr>
            <a:t>فردی</a:t>
          </a:r>
          <a:endParaRPr lang="en-GB" sz="2200" kern="1200" dirty="0">
            <a:latin typeface="Calibri" panose="020F0502020204030204" pitchFamily="34" charset="0"/>
            <a:cs typeface="Calibri" panose="020F0502020204030204" pitchFamily="34" charset="0"/>
          </a:endParaRPr>
        </a:p>
      </dsp:txBody>
      <dsp:txXfrm>
        <a:off x="3230487" y="59640"/>
        <a:ext cx="1667024" cy="1044029"/>
      </dsp:txXfrm>
    </dsp:sp>
    <dsp:sp modelId="{81A89718-343A-4FE2-BC2F-7F5096EA6779}">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CF831D8-B651-4D76-B4F1-B7EF1156B548}">
      <dsp:nvSpPr>
        <dsp:cNvPr id="0" name=""/>
        <dsp:cNvSpPr/>
      </dsp:nvSpPr>
      <dsp:spPr>
        <a:xfrm>
          <a:off x="5371068" y="1599418"/>
          <a:ext cx="1779984" cy="1156989"/>
        </a:xfrm>
        <a:prstGeom prst="round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a-IR" sz="2200" kern="1200" dirty="0">
              <a:latin typeface="Calibri" panose="020F0502020204030204" pitchFamily="34" charset="0"/>
              <a:cs typeface="Calibri" panose="020F0502020204030204" pitchFamily="34" charset="0"/>
            </a:rPr>
            <a:t>روابط زوجی</a:t>
          </a:r>
          <a:endParaRPr lang="en-GB" sz="2200" kern="1200" dirty="0">
            <a:latin typeface="Calibri" panose="020F0502020204030204" pitchFamily="34" charset="0"/>
            <a:cs typeface="Calibri" panose="020F0502020204030204" pitchFamily="34" charset="0"/>
          </a:endParaRPr>
        </a:p>
      </dsp:txBody>
      <dsp:txXfrm>
        <a:off x="5427548" y="1655898"/>
        <a:ext cx="1667024" cy="1044029"/>
      </dsp:txXfrm>
    </dsp:sp>
    <dsp:sp modelId="{A394D454-7A7C-41C1-81F9-D6C3284EE430}">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3">
              <a:hueOff val="2744979"/>
              <a:satOff val="-5256"/>
              <a:lumOff val="-147"/>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5DBBA18-FCF6-48D5-AA95-CDEFBE8A350E}">
      <dsp:nvSpPr>
        <dsp:cNvPr id="0" name=""/>
        <dsp:cNvSpPr/>
      </dsp:nvSpPr>
      <dsp:spPr>
        <a:xfrm>
          <a:off x="4531865" y="4182218"/>
          <a:ext cx="1779984" cy="1156989"/>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a-IR" sz="2200" kern="1200" dirty="0">
              <a:latin typeface="Calibri" panose="020F0502020204030204" pitchFamily="34" charset="0"/>
              <a:cs typeface="Calibri" panose="020F0502020204030204" pitchFamily="34" charset="0"/>
            </a:rPr>
            <a:t>تاثیرات خانواده اصلی</a:t>
          </a:r>
          <a:endParaRPr lang="en-GB" sz="2200" kern="1200" dirty="0">
            <a:latin typeface="Calibri" panose="020F0502020204030204" pitchFamily="34" charset="0"/>
            <a:cs typeface="Calibri" panose="020F0502020204030204" pitchFamily="34" charset="0"/>
          </a:endParaRPr>
        </a:p>
      </dsp:txBody>
      <dsp:txXfrm>
        <a:off x="4588345" y="4238698"/>
        <a:ext cx="1667024" cy="1044029"/>
      </dsp:txXfrm>
    </dsp:sp>
    <dsp:sp modelId="{D73F3A7D-5476-42AA-8246-26C2EAAC49D2}">
      <dsp:nvSpPr>
        <dsp:cNvPr id="0" name=""/>
        <dsp:cNvSpPr/>
      </dsp:nvSpPr>
      <dsp:spPr>
        <a:xfrm>
          <a:off x="1658799" y="603421"/>
          <a:ext cx="4620252" cy="4620252"/>
        </a:xfrm>
        <a:custGeom>
          <a:avLst/>
          <a:gdLst/>
          <a:ahLst/>
          <a:cxnLst/>
          <a:rect l="0" t="0" r="0" b="0"/>
          <a:pathLst>
            <a:path>
              <a:moveTo>
                <a:pt x="2863457" y="4553005"/>
              </a:moveTo>
              <a:arcTo wR="2310126" hR="2310126" stAng="4568492" swAng="1455622"/>
            </a:path>
          </a:pathLst>
        </a:custGeom>
        <a:noFill/>
        <a:ln w="6350" cap="flat" cmpd="sng" algn="ctr">
          <a:solidFill>
            <a:schemeClr val="accent3">
              <a:hueOff val="5489958"/>
              <a:satOff val="-10513"/>
              <a:lumOff val="-294"/>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CFC19DD-E27B-4CC8-85AD-638A04F3E2C1}">
      <dsp:nvSpPr>
        <dsp:cNvPr id="0" name=""/>
        <dsp:cNvSpPr/>
      </dsp:nvSpPr>
      <dsp:spPr>
        <a:xfrm>
          <a:off x="1762108" y="4192841"/>
          <a:ext cx="1779984" cy="1156989"/>
        </a:xfrm>
        <a:prstGeom prst="round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a-IR" sz="2200" kern="1200" dirty="0">
              <a:latin typeface="Calibri" panose="020F0502020204030204" pitchFamily="34" charset="0"/>
              <a:cs typeface="Calibri" panose="020F0502020204030204" pitchFamily="34" charset="0"/>
            </a:rPr>
            <a:t>بافتار (فرهنگ. مذهب. جامعه)</a:t>
          </a:r>
          <a:endParaRPr lang="en-GB" sz="2200" kern="1200" dirty="0">
            <a:latin typeface="Calibri" panose="020F0502020204030204" pitchFamily="34" charset="0"/>
            <a:cs typeface="Calibri" panose="020F0502020204030204" pitchFamily="34" charset="0"/>
          </a:endParaRPr>
        </a:p>
      </dsp:txBody>
      <dsp:txXfrm>
        <a:off x="1818588" y="4249321"/>
        <a:ext cx="1667024" cy="1044029"/>
      </dsp:txXfrm>
    </dsp:sp>
    <dsp:sp modelId="{72825B5D-82DC-4454-843F-0AF19EE3EAD7}">
      <dsp:nvSpPr>
        <dsp:cNvPr id="0" name=""/>
        <dsp:cNvSpPr/>
      </dsp:nvSpPr>
      <dsp:spPr>
        <a:xfrm>
          <a:off x="1748948" y="648813"/>
          <a:ext cx="4620252" cy="4620252"/>
        </a:xfrm>
        <a:custGeom>
          <a:avLst/>
          <a:gdLst/>
          <a:ahLst/>
          <a:cxnLst/>
          <a:rect l="0" t="0" r="0" b="0"/>
          <a:pathLst>
            <a:path>
              <a:moveTo>
                <a:pt x="349282" y="3531507"/>
              </a:moveTo>
              <a:arcTo wR="2310126" hR="2310126" stAng="8884908" swAng="2194874"/>
            </a:path>
          </a:pathLst>
        </a:custGeom>
        <a:noFill/>
        <a:ln w="6350" cap="flat" cmpd="sng" algn="ctr">
          <a:solidFill>
            <a:schemeClr val="accent3">
              <a:hueOff val="8234937"/>
              <a:satOff val="-15769"/>
              <a:lumOff val="-441"/>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4398383-0005-4A7A-BD58-C052E68FFBF8}">
      <dsp:nvSpPr>
        <dsp:cNvPr id="0" name=""/>
        <dsp:cNvSpPr/>
      </dsp:nvSpPr>
      <dsp:spPr>
        <a:xfrm>
          <a:off x="976947" y="1599418"/>
          <a:ext cx="1779984" cy="1156989"/>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a-IR" sz="2200" kern="1200" dirty="0">
              <a:solidFill>
                <a:prstClr val="white"/>
              </a:solidFill>
              <a:latin typeface="Calibri" panose="020F0502020204030204" pitchFamily="34" charset="0"/>
              <a:ea typeface="+mn-ea"/>
              <a:cs typeface="Calibri" panose="020F0502020204030204" pitchFamily="34" charset="0"/>
            </a:rPr>
            <a:t>روانشناختی</a:t>
          </a:r>
        </a:p>
        <a:p>
          <a:pPr marL="0" lvl="0" indent="0" algn="ctr" defTabSz="977900">
            <a:lnSpc>
              <a:spcPct val="90000"/>
            </a:lnSpc>
            <a:spcBef>
              <a:spcPct val="0"/>
            </a:spcBef>
            <a:spcAft>
              <a:spcPct val="35000"/>
            </a:spcAft>
            <a:buNone/>
          </a:pPr>
          <a:r>
            <a:rPr lang="fa-IR" sz="2200" kern="1200" dirty="0">
              <a:latin typeface="Calibri" panose="020F0502020204030204" pitchFamily="34" charset="0"/>
              <a:cs typeface="Calibri" panose="020F0502020204030204" pitchFamily="34" charset="0"/>
            </a:rPr>
            <a:t>فردی</a:t>
          </a:r>
          <a:endParaRPr lang="en-GB" sz="2200" kern="1200" dirty="0">
            <a:latin typeface="Calibri" panose="020F0502020204030204" pitchFamily="34" charset="0"/>
            <a:cs typeface="Calibri" panose="020F0502020204030204" pitchFamily="34" charset="0"/>
          </a:endParaRPr>
        </a:p>
      </dsp:txBody>
      <dsp:txXfrm>
        <a:off x="1033427" y="1655898"/>
        <a:ext cx="1667024" cy="1044029"/>
      </dsp:txXfrm>
    </dsp:sp>
    <dsp:sp modelId="{3A630BD6-D305-4BF4-A062-A6BB11DE71F7}">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3">
              <a:hueOff val="10979916"/>
              <a:satOff val="-21025"/>
              <a:lumOff val="-588"/>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11/5/2024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28</a:t>
            </a:fld>
            <a:endParaRPr lang="en-US" dirty="0"/>
          </a:p>
        </p:txBody>
      </p:sp>
    </p:spTree>
    <p:extLst>
      <p:ext uri="{BB962C8B-B14F-4D97-AF65-F5344CB8AC3E}">
        <p14:creationId xmlns:p14="http://schemas.microsoft.com/office/powerpoint/2010/main" val="425584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26961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13</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14</a:t>
            </a:fld>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15</a:t>
            </a:fld>
            <a:endParaRPr lang="en-US" dirty="0"/>
          </a:p>
        </p:txBody>
      </p:sp>
    </p:spTree>
    <p:extLst>
      <p:ext uri="{BB962C8B-B14F-4D97-AF65-F5344CB8AC3E}">
        <p14:creationId xmlns:p14="http://schemas.microsoft.com/office/powerpoint/2010/main" val="227362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16</a:t>
            </a:fld>
            <a:endParaRPr lang="en-US" dirty="0"/>
          </a:p>
        </p:txBody>
      </p:sp>
    </p:spTree>
    <p:extLst>
      <p:ext uri="{BB962C8B-B14F-4D97-AF65-F5344CB8AC3E}">
        <p14:creationId xmlns:p14="http://schemas.microsoft.com/office/powerpoint/2010/main" val="414441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17</a:t>
            </a:fld>
            <a:endParaRPr lang="en-US" dirty="0"/>
          </a:p>
        </p:txBody>
      </p:sp>
    </p:spTree>
    <p:extLst>
      <p:ext uri="{BB962C8B-B14F-4D97-AF65-F5344CB8AC3E}">
        <p14:creationId xmlns:p14="http://schemas.microsoft.com/office/powerpoint/2010/main" val="61546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18</a:t>
            </a:fld>
            <a:endParaRPr lang="en-US" dirty="0"/>
          </a:p>
        </p:txBody>
      </p:sp>
    </p:spTree>
    <p:extLst>
      <p:ext uri="{BB962C8B-B14F-4D97-AF65-F5344CB8AC3E}">
        <p14:creationId xmlns:p14="http://schemas.microsoft.com/office/powerpoint/2010/main" val="96826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11491640" y="561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99F130D9-40F7-D817-3F42-72C9D585799A}"/>
              </a:ext>
            </a:extLst>
          </p:cNvPr>
          <p:cNvSpPr>
            <a:spLocks noGrp="1"/>
          </p:cNvSpPr>
          <p:nvPr>
            <p:ph type="title" hasCustomPrompt="1"/>
          </p:nvPr>
        </p:nvSpPr>
        <p:spPr>
          <a:xfrm>
            <a:off x="393843" y="667582"/>
            <a:ext cx="5102717" cy="2482018"/>
          </a:xfrm>
        </p:spPr>
        <p:txBody>
          <a:bodyPr anchor="t" anchorCtr="0">
            <a:noAutofit/>
          </a:bodyPr>
          <a:lstStyle>
            <a:lvl1pPr>
              <a:defRPr sz="4400"/>
            </a:lvl1pPr>
          </a:lstStyle>
          <a:p>
            <a:r>
              <a:rPr lang="en-US" sz="4400" dirty="0"/>
              <a:t>Click to add title </a:t>
            </a:r>
            <a:endParaRPr lang="en-US" dirty="0"/>
          </a:p>
        </p:txBody>
      </p:sp>
      <p:sp>
        <p:nvSpPr>
          <p:cNvPr id="8" name="Content Placeholder 7">
            <a:extLst>
              <a:ext uri="{FF2B5EF4-FFF2-40B4-BE49-F238E27FC236}">
                <a16:creationId xmlns:a16="http://schemas.microsoft.com/office/drawing/2014/main" id="{488A7439-0E5E-18D2-A4C7-D377032ED256}"/>
              </a:ext>
            </a:extLst>
          </p:cNvPr>
          <p:cNvSpPr>
            <a:spLocks noGrp="1"/>
          </p:cNvSpPr>
          <p:nvPr>
            <p:ph sz="quarter" idx="15" hasCustomPrompt="1"/>
          </p:nvPr>
        </p:nvSpPr>
        <p:spPr>
          <a:xfrm>
            <a:off x="5668964" y="667582"/>
            <a:ext cx="5827220" cy="2482018"/>
          </a:xfrm>
        </p:spPr>
        <p:txBody>
          <a:bodyPr tIns="9144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393843" y="3362959"/>
            <a:ext cx="11102339" cy="2827459"/>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3FB3B490-399A-EF1F-9626-CCCE0F5FF317}"/>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1516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DEB7A-D103-487A-8C1B-9145FB24B663}"/>
              </a:ext>
            </a:extLst>
          </p:cNvPr>
          <p:cNvSpPr>
            <a:spLocks noGrp="1"/>
          </p:cNvSpPr>
          <p:nvPr>
            <p:ph type="title" hasCustomPrompt="1"/>
          </p:nvPr>
        </p:nvSpPr>
        <p:spPr>
          <a:xfrm>
            <a:off x="422897" y="539496"/>
            <a:ext cx="5228393" cy="2697190"/>
          </a:xfrm>
        </p:spPr>
        <p:txBody>
          <a:bodyPr anchor="b">
            <a:normAutofit/>
          </a:bodyPr>
          <a:lstStyle>
            <a:lvl1pPr>
              <a:defRPr sz="4400"/>
            </a:lvl1pPr>
          </a:lstStyle>
          <a:p>
            <a:r>
              <a:rPr lang="en-US" sz="4800" dirty="0"/>
              <a:t>Click to add title </a:t>
            </a:r>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hasCustomPrompt="1"/>
          </p:nvPr>
        </p:nvSpPr>
        <p:spPr>
          <a:xfrm>
            <a:off x="422897" y="3354749"/>
            <a:ext cx="5228392" cy="258247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30B1-7066-9D31-7A11-7B81B65DD8BA}"/>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72E672D-C862-C853-0730-15E3C4953D67}"/>
              </a:ext>
            </a:extLst>
          </p:cNvPr>
          <p:cNvSpPr/>
          <p:nvPr userDrawn="1"/>
        </p:nvSpPr>
        <p:spPr>
          <a:xfrm>
            <a:off x="9884230"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10336ED-3DCB-4524-8A3F-9FBBD0B18E8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5F86B-1A6A-ECD5-F63A-4280BADEF7C2}"/>
              </a:ext>
              <a:ext uri="{C183D7F6-B498-43B3-948B-1728B52AA6E4}">
                <adec:decorative xmlns:adec="http://schemas.microsoft.com/office/drawing/2017/decorative" val="1"/>
              </a:ext>
            </a:extLst>
          </p:cNvPr>
          <p:cNvCxnSpPr>
            <a:cxnSpLocks/>
          </p:cNvCxnSpPr>
          <p:nvPr userDrawn="1"/>
        </p:nvCxnSpPr>
        <p:spPr>
          <a:xfrm flipV="1">
            <a:off x="988423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5534F0-444E-1FA5-FC8F-F04505FC0F29}"/>
              </a:ext>
              <a:ext uri="{C183D7F6-B498-43B3-948B-1728B52AA6E4}">
                <adec:decorative xmlns:adec="http://schemas.microsoft.com/office/drawing/2017/decorative" val="1"/>
              </a:ext>
            </a:extLst>
          </p:cNvPr>
          <p:cNvCxnSpPr>
            <a:cxnSpLocks/>
          </p:cNvCxnSpPr>
          <p:nvPr userDrawn="1"/>
        </p:nvCxnSpPr>
        <p:spPr>
          <a:xfrm flipV="1">
            <a:off x="97686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19972F-DA18-8749-FF59-A83CA1E1F4A3}"/>
              </a:ext>
              <a:ext uri="{C183D7F6-B498-43B3-948B-1728B52AA6E4}">
                <adec:decorative xmlns:adec="http://schemas.microsoft.com/office/drawing/2017/decorative" val="1"/>
              </a:ext>
            </a:extLst>
          </p:cNvPr>
          <p:cNvCxnSpPr>
            <a:cxnSpLocks/>
          </p:cNvCxnSpPr>
          <p:nvPr userDrawn="1"/>
        </p:nvCxnSpPr>
        <p:spPr>
          <a:xfrm flipV="1">
            <a:off x="9372495"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67D80A1-B7E7-2F80-975E-2E87C591BB67}"/>
              </a:ext>
            </a:extLst>
          </p:cNvPr>
          <p:cNvSpPr/>
          <p:nvPr userDrawn="1"/>
        </p:nvSpPr>
        <p:spPr>
          <a:xfrm>
            <a:off x="7760541"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BE88F6AB-6890-F7DE-7C01-CE237F778605}"/>
              </a:ext>
              <a:ext uri="{C183D7F6-B498-43B3-948B-1728B52AA6E4}">
                <adec:decorative xmlns:adec="http://schemas.microsoft.com/office/drawing/2017/decorative" val="1"/>
              </a:ext>
            </a:extLst>
          </p:cNvPr>
          <p:cNvCxnSpPr>
            <a:cxnSpLocks/>
          </p:cNvCxnSpPr>
          <p:nvPr userDrawn="1"/>
        </p:nvCxnSpPr>
        <p:spPr>
          <a:xfrm flipV="1">
            <a:off x="948135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6575E3-45E3-206E-9037-D8FD562B722A}"/>
              </a:ext>
              <a:ext uri="{C183D7F6-B498-43B3-948B-1728B52AA6E4}">
                <adec:decorative xmlns:adec="http://schemas.microsoft.com/office/drawing/2017/decorative" val="1"/>
              </a:ext>
            </a:extLst>
          </p:cNvPr>
          <p:cNvCxnSpPr>
            <a:cxnSpLocks/>
          </p:cNvCxnSpPr>
          <p:nvPr userDrawn="1"/>
        </p:nvCxnSpPr>
        <p:spPr>
          <a:xfrm flipV="1">
            <a:off x="77605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4BC31-600E-ECD3-1E7F-FE4F6F720A6A}"/>
              </a:ext>
              <a:ext uri="{C183D7F6-B498-43B3-948B-1728B52AA6E4}">
                <adec:decorative xmlns:adec="http://schemas.microsoft.com/office/drawing/2017/decorative" val="1"/>
              </a:ext>
            </a:extLst>
          </p:cNvPr>
          <p:cNvCxnSpPr>
            <a:cxnSpLocks/>
          </p:cNvCxnSpPr>
          <p:nvPr userDrawn="1"/>
        </p:nvCxnSpPr>
        <p:spPr>
          <a:xfrm flipV="1">
            <a:off x="7644933"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3F8CA839-B327-1ECD-C35D-02164F5BBD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706" t="12194" r="49126" b="12256"/>
          <a:stretch/>
        </p:blipFill>
        <p:spPr>
          <a:xfrm>
            <a:off x="9884229" y="-5609"/>
            <a:ext cx="1611955" cy="6863608"/>
          </a:xfrm>
          <a:prstGeom prst="rect">
            <a:avLst/>
          </a:prstGeom>
        </p:spPr>
      </p:pic>
      <p:pic>
        <p:nvPicPr>
          <p:cNvPr id="35" name="Graphic 34">
            <a:extLst>
              <a:ext uri="{FF2B5EF4-FFF2-40B4-BE49-F238E27FC236}">
                <a16:creationId xmlns:a16="http://schemas.microsoft.com/office/drawing/2014/main" id="{E1A97957-D274-4D24-1862-D53BF72826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790" t="12194" r="70042" b="12256"/>
          <a:stretch/>
        </p:blipFill>
        <p:spPr>
          <a:xfrm>
            <a:off x="7753789" y="5610"/>
            <a:ext cx="1611955" cy="6863608"/>
          </a:xfrm>
          <a:prstGeom prst="rect">
            <a:avLst/>
          </a:prstGeom>
        </p:spPr>
      </p:pic>
    </p:spTree>
    <p:extLst>
      <p:ext uri="{BB962C8B-B14F-4D97-AF65-F5344CB8AC3E}">
        <p14:creationId xmlns:p14="http://schemas.microsoft.com/office/powerpoint/2010/main" val="37467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3" r:id="rId18"/>
    <p:sldLayoutId id="2147483907" r:id="rId19"/>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603250" y="1101307"/>
            <a:ext cx="10985500" cy="4655385"/>
          </a:xfrm>
        </p:spPr>
        <p:txBody>
          <a:bodyPr/>
          <a:lstStyle/>
          <a:p>
            <a:pPr>
              <a:lnSpc>
                <a:spcPct val="107000"/>
              </a:lnSpc>
              <a:spcAft>
                <a:spcPts val="800"/>
              </a:spcAft>
            </a:pPr>
            <a:b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اهمیت بررسی اختلال جنسی در روابط زوجین</a:t>
            </a:r>
            <a:b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4400" i="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br>
              <a:rPr lang="fa-IR" sz="4400" i="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en-GB"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2400"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دکتر الهام روحی</a:t>
            </a:r>
            <a:br>
              <a:rPr lang="fa-IR" sz="2400"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2400"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روانپزشک </a:t>
            </a:r>
            <a:br>
              <a:rPr lang="fa-IR" sz="2400"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2400"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فلوشیپ سایکوسکچوال</a:t>
            </a:r>
            <a:br>
              <a:rPr lang="en-GB" sz="2800" b="1"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en-GB" sz="2800" b="1" spc="5"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endParaRPr lang="en-GB"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559D-CE5E-4E7B-9F1D-C811D67465A4}"/>
              </a:ext>
            </a:extLst>
          </p:cNvPr>
          <p:cNvSpPr>
            <a:spLocks noGrp="1"/>
          </p:cNvSpPr>
          <p:nvPr>
            <p:ph type="title"/>
          </p:nvPr>
        </p:nvSpPr>
        <p:spPr>
          <a:xfrm>
            <a:off x="679032" y="342900"/>
            <a:ext cx="9733538" cy="1325563"/>
          </a:xfrm>
        </p:spPr>
        <p:txBody>
          <a:bodyPr>
            <a:normAutofit fontScale="90000"/>
          </a:bodyPr>
          <a:lstStyle/>
          <a:p>
            <a:r>
              <a:rPr lang="fa-I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نقش ارتباط مؤثر و مهارت‌های ارتباطی در بهبود رابطه جنسی</a:t>
            </a:r>
            <a:br>
              <a:rPr lang="fa-IR" dirty="0">
                <a:effectLst/>
              </a:rPr>
            </a:br>
            <a:endParaRPr lang="en-GB" dirty="0"/>
          </a:p>
        </p:txBody>
      </p:sp>
      <p:sp>
        <p:nvSpPr>
          <p:cNvPr id="3" name="Content Placeholder 2">
            <a:extLst>
              <a:ext uri="{FF2B5EF4-FFF2-40B4-BE49-F238E27FC236}">
                <a16:creationId xmlns:a16="http://schemas.microsoft.com/office/drawing/2014/main" id="{9896A2C5-600D-4D03-A69D-BC8E5CA86C20}"/>
              </a:ext>
            </a:extLst>
          </p:cNvPr>
          <p:cNvSpPr>
            <a:spLocks noGrp="1"/>
          </p:cNvSpPr>
          <p:nvPr>
            <p:ph idx="1"/>
          </p:nvPr>
        </p:nvSpPr>
        <p:spPr>
          <a:xfrm>
            <a:off x="577441" y="1377933"/>
            <a:ext cx="9741183" cy="5480067"/>
          </a:xfrm>
        </p:spPr>
        <p:txBody>
          <a:bodyPr>
            <a:normAutofit lnSpcReduction="10000"/>
          </a:bodyPr>
          <a:lstStyle/>
          <a:p>
            <a:pPr algn="r" rtl="1"/>
            <a:r>
              <a:rPr lang="fa-IR" sz="2000" dirty="0">
                <a:solidFill>
                  <a:schemeClr val="accent1">
                    <a:lumMod val="50000"/>
                  </a:schemeClr>
                </a:solidFill>
                <a:effectLst/>
                <a:latin typeface="Calibri" panose="020F0502020204030204" pitchFamily="34" charset="0"/>
                <a:cs typeface="Calibri" panose="020F0502020204030204" pitchFamily="34" charset="0"/>
              </a:rPr>
              <a:t>• اهمیت ارتباط باز و صادقانه در روابط زوجین:</a:t>
            </a:r>
          </a:p>
          <a:p>
            <a:pPr algn="r" rtl="1"/>
            <a:r>
              <a:rPr lang="fa-IR" sz="2000" dirty="0">
                <a:effectLst/>
                <a:latin typeface="Calibri" panose="020F0502020204030204" pitchFamily="34" charset="0"/>
                <a:cs typeface="Calibri" panose="020F0502020204030204" pitchFamily="34" charset="0"/>
              </a:rPr>
              <a:t>• ارتباط باز و صادقانه بین زوجین می‌تواند تأثیر قابل توجهی بر بهبود عملکرد جنسی آنها داشته باشد. زوجینی که بتوانند به راحتی درباره نیازها، تمایلات، و نگرانی‌های خود صحبت کنند، احتمالاً رضایت بیشتری از رابطه جنسی خود خواهند داشت.</a:t>
            </a:r>
          </a:p>
          <a:p>
            <a:pPr algn="r" rtl="1"/>
            <a:r>
              <a:rPr lang="fa-IR" sz="2000" dirty="0">
                <a:solidFill>
                  <a:schemeClr val="accent1">
                    <a:lumMod val="50000"/>
                  </a:schemeClr>
                </a:solidFill>
                <a:effectLst/>
                <a:latin typeface="Calibri" panose="020F0502020204030204" pitchFamily="34" charset="0"/>
                <a:cs typeface="Calibri" panose="020F0502020204030204" pitchFamily="34" charset="0"/>
              </a:rPr>
              <a:t>• مفهوم زوج درمانی برای حل مشکلات جنسی:</a:t>
            </a:r>
          </a:p>
          <a:p>
            <a:pPr algn="r" rtl="1"/>
            <a:r>
              <a:rPr lang="fa-IR" sz="2000" dirty="0">
                <a:effectLst/>
                <a:latin typeface="Calibri" panose="020F0502020204030204" pitchFamily="34" charset="0"/>
                <a:cs typeface="Calibri" panose="020F0502020204030204" pitchFamily="34" charset="0"/>
              </a:rPr>
              <a:t>• در آن زوجین به کمک یک درمانگر به طور منظم درباره مشکلات و نگرانی‌های خود صحبت می‌کنند، می‌تواند به بهبود عملکرد جنسی کمک کند. این جلسات می‌توانند به زوجین کمک کنند تا ریشه‌های مشکلات را شناسایی کرده و راه‌حل‌های عملی پیدا کنند.</a:t>
            </a:r>
          </a:p>
          <a:p>
            <a:pPr algn="r" rtl="1"/>
            <a:r>
              <a:rPr lang="fa-IR" sz="2000" dirty="0">
                <a:solidFill>
                  <a:schemeClr val="accent1">
                    <a:lumMod val="50000"/>
                  </a:schemeClr>
                </a:solidFill>
                <a:effectLst/>
                <a:latin typeface="Calibri" panose="020F0502020204030204" pitchFamily="34" charset="0"/>
                <a:cs typeface="Calibri" panose="020F0502020204030204" pitchFamily="34" charset="0"/>
              </a:rPr>
              <a:t>• توسعه مهارت‌های شنیداری و همدلی:</a:t>
            </a:r>
          </a:p>
          <a:p>
            <a:pPr algn="r" rtl="1"/>
            <a:r>
              <a:rPr lang="fa-IR" sz="2000" dirty="0">
                <a:effectLst/>
                <a:latin typeface="Calibri" panose="020F0502020204030204" pitchFamily="34" charset="0"/>
                <a:cs typeface="Calibri" panose="020F0502020204030204" pitchFamily="34" charset="0"/>
              </a:rPr>
              <a:t>• زوجینی که مهارت‌های شنیداری و همدلی قوی دارند، احتمالاً مشکلات کمتری در ارتباطات جنسی خواهند داشت. </a:t>
            </a:r>
          </a:p>
          <a:p>
            <a:pPr algn="r" rtl="1"/>
            <a:r>
              <a:rPr lang="fa-IR" sz="2000" dirty="0">
                <a:effectLst/>
                <a:latin typeface="Calibri" panose="020F0502020204030204" pitchFamily="34" charset="0"/>
                <a:cs typeface="Calibri" panose="020F0502020204030204" pitchFamily="34" charset="0"/>
              </a:rPr>
              <a:t>زوج باید به جای قضاوت، به نیازهای همدیگر با دقت گوش دهند و به احساسات و نگرانی‌های شریک خود اهمیت دهند.</a:t>
            </a:r>
          </a:p>
          <a:p>
            <a:br>
              <a:rPr lang="fa-IR" sz="2000" dirty="0">
                <a:effectLst/>
                <a:latin typeface="Calibri" panose="020F0502020204030204" pitchFamily="34" charset="0"/>
                <a:cs typeface="Calibri" panose="020F0502020204030204" pitchFamily="34" charset="0"/>
              </a:rPr>
            </a:br>
            <a:endParaRPr lang="fa-IR" sz="2000" dirty="0">
              <a:effectLst/>
              <a:latin typeface="Calibri" panose="020F0502020204030204" pitchFamily="34" charset="0"/>
              <a:cs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D9A7133C-E4A0-47DB-BE02-F352BDF56D28}"/>
              </a:ext>
            </a:extLst>
          </p:cNvPr>
          <p:cNvSpPr>
            <a:spLocks noGrp="1"/>
          </p:cNvSpPr>
          <p:nvPr>
            <p:ph type="sldNum" sz="quarter" idx="4"/>
          </p:nvPr>
        </p:nvSpPr>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414341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559D-CE5E-4E7B-9F1D-C811D67465A4}"/>
              </a:ext>
            </a:extLst>
          </p:cNvPr>
          <p:cNvSpPr>
            <a:spLocks noGrp="1"/>
          </p:cNvSpPr>
          <p:nvPr>
            <p:ph type="title"/>
          </p:nvPr>
        </p:nvSpPr>
        <p:spPr>
          <a:xfrm>
            <a:off x="426751" y="685800"/>
            <a:ext cx="9733538" cy="1325563"/>
          </a:xfrm>
        </p:spPr>
        <p:txBody>
          <a:bodyPr/>
          <a:lstStyle/>
          <a:p>
            <a:pPr algn="ctr"/>
            <a:r>
              <a:rPr lang="fa-IR"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نقش اعتماد و امنیت عاطفی در بهبود عملکرد جنسی:</a:t>
            </a:r>
            <a:br>
              <a:rPr lang="fa-IR" dirty="0">
                <a:effectLst/>
              </a:rPr>
            </a:br>
            <a:endParaRPr lang="en-GB" dirty="0"/>
          </a:p>
        </p:txBody>
      </p:sp>
      <p:sp>
        <p:nvSpPr>
          <p:cNvPr id="3" name="Content Placeholder 2">
            <a:extLst>
              <a:ext uri="{FF2B5EF4-FFF2-40B4-BE49-F238E27FC236}">
                <a16:creationId xmlns:a16="http://schemas.microsoft.com/office/drawing/2014/main" id="{9896A2C5-600D-4D03-A69D-BC8E5CA86C20}"/>
              </a:ext>
            </a:extLst>
          </p:cNvPr>
          <p:cNvSpPr>
            <a:spLocks noGrp="1"/>
          </p:cNvSpPr>
          <p:nvPr>
            <p:ph idx="1"/>
          </p:nvPr>
        </p:nvSpPr>
        <p:spPr>
          <a:xfrm>
            <a:off x="624915" y="769294"/>
            <a:ext cx="9741183" cy="5022938"/>
          </a:xfrm>
        </p:spPr>
        <p:txBody>
          <a:bodyPr>
            <a:normAutofit/>
          </a:bodyPr>
          <a:lstStyle/>
          <a:p>
            <a:pPr algn="r" rtl="1"/>
            <a:br>
              <a:rPr lang="fa-IR" dirty="0">
                <a:effectLst/>
              </a:rPr>
            </a:br>
            <a:endParaRPr lang="fa-IR" dirty="0">
              <a:effectLst/>
            </a:endParaRPr>
          </a:p>
          <a:p>
            <a:pPr algn="r" rtl="1"/>
            <a:r>
              <a:rPr lang="fa-IR" sz="2100" dirty="0">
                <a:solidFill>
                  <a:schemeClr val="accent1">
                    <a:lumMod val="50000"/>
                  </a:schemeClr>
                </a:solidFill>
                <a:effectLst/>
                <a:latin typeface="Calibri" panose="020F0502020204030204" pitchFamily="34" charset="0"/>
                <a:cs typeface="Calibri" panose="020F0502020204030204" pitchFamily="34" charset="0"/>
              </a:rPr>
              <a:t>• اهمیت ایجاد حس امنیت عاطفی بین زوجین:</a:t>
            </a:r>
          </a:p>
          <a:p>
            <a:pPr algn="r" rtl="1"/>
            <a:r>
              <a:rPr lang="fa-IR" sz="2100" dirty="0">
                <a:effectLst/>
                <a:latin typeface="Calibri" panose="020F0502020204030204" pitchFamily="34" charset="0"/>
                <a:cs typeface="Calibri" panose="020F0502020204030204" pitchFamily="34" charset="0"/>
              </a:rPr>
              <a:t>این حس می‌تواند به شریک زندگی کمک کند تا بدون ترس از قضاوت، نیازها و مشکلات خود را بیان کند. </a:t>
            </a:r>
          </a:p>
          <a:p>
            <a:pPr algn="r" rtl="1"/>
            <a:r>
              <a:rPr lang="fa-IR" sz="2100" dirty="0">
                <a:effectLst/>
                <a:latin typeface="Calibri" panose="020F0502020204030204" pitchFamily="34" charset="0"/>
                <a:cs typeface="Calibri" panose="020F0502020204030204" pitchFamily="34" charset="0"/>
              </a:rPr>
              <a:t>زوجینی که اعتماد بیشتری به هم دارند، معمولاً عملکرد جنسی بهتری نیز دارند.</a:t>
            </a:r>
          </a:p>
          <a:p>
            <a:pPr algn="r" rtl="1"/>
            <a:r>
              <a:rPr lang="fa-IR" sz="2100" dirty="0">
                <a:solidFill>
                  <a:schemeClr val="accent1">
                    <a:lumMod val="50000"/>
                  </a:schemeClr>
                </a:solidFill>
                <a:effectLst/>
                <a:latin typeface="Calibri" panose="020F0502020204030204" pitchFamily="34" charset="0"/>
                <a:cs typeface="Calibri" panose="020F0502020204030204" pitchFamily="34" charset="0"/>
              </a:rPr>
              <a:t>• نقش اعتماد به عنوان عامل کاهش اضطراب در روابط جنسی:</a:t>
            </a:r>
          </a:p>
          <a:p>
            <a:pPr algn="r" rtl="1"/>
            <a:r>
              <a:rPr lang="fa-IR" sz="2100" dirty="0">
                <a:effectLst/>
                <a:latin typeface="Calibri" panose="020F0502020204030204" pitchFamily="34" charset="0"/>
                <a:cs typeface="Calibri" panose="020F0502020204030204" pitchFamily="34" charset="0"/>
              </a:rPr>
              <a:t>بسیاری از مشکلات جنسی ناشی از اضطراب و استرس هستند. زوجینی که به یکدیگر اعتماد بیشتری دارند، کمتر دچار استرس می‌شوند و از این رو، تجربه جنسی بهتری خواهند داشت.</a:t>
            </a:r>
          </a:p>
          <a:p>
            <a:pPr algn="r" rtl="1"/>
            <a:r>
              <a:rPr lang="fa-IR" sz="2100" dirty="0">
                <a:effectLst/>
                <a:latin typeface="Calibri" panose="020F0502020204030204" pitchFamily="34" charset="0"/>
                <a:cs typeface="Calibri" panose="020F0502020204030204" pitchFamily="34" charset="0"/>
              </a:rPr>
              <a:t> ایجاد حس امنیت عاطفی می‌تواند به کاهش این اضطراب‌ها کمک کند.</a:t>
            </a:r>
          </a:p>
          <a:p>
            <a:pPr algn="r" rtl="1"/>
            <a:r>
              <a:rPr lang="fa-IR" sz="2100" dirty="0">
                <a:solidFill>
                  <a:schemeClr val="accent1">
                    <a:lumMod val="50000"/>
                  </a:schemeClr>
                </a:solidFill>
                <a:effectLst/>
                <a:latin typeface="Calibri" panose="020F0502020204030204" pitchFamily="34" charset="0"/>
                <a:cs typeface="Calibri" panose="020F0502020204030204" pitchFamily="34" charset="0"/>
              </a:rPr>
              <a:t>• پیشنهاد راهکارهایی برای افزایش اعتماد در رابطه:</a:t>
            </a:r>
          </a:p>
          <a:p>
            <a:pPr algn="r" rtl="1"/>
            <a:r>
              <a:rPr lang="fa-IR" sz="2100" dirty="0">
                <a:effectLst/>
                <a:latin typeface="Calibri" panose="020F0502020204030204" pitchFamily="34" charset="0"/>
                <a:cs typeface="Calibri" panose="020F0502020204030204" pitchFamily="34" charset="0"/>
              </a:rPr>
              <a:t>مثلاً با تشویق به گفتگوهای صادقانه، حمایت از یکدیگر و تعهد به ارتباط بدون قضاوت</a:t>
            </a:r>
            <a:endParaRPr lang="en-GB" dirty="0"/>
          </a:p>
        </p:txBody>
      </p:sp>
      <p:sp>
        <p:nvSpPr>
          <p:cNvPr id="4" name="Slide Number Placeholder 3">
            <a:extLst>
              <a:ext uri="{FF2B5EF4-FFF2-40B4-BE49-F238E27FC236}">
                <a16:creationId xmlns:a16="http://schemas.microsoft.com/office/drawing/2014/main" id="{D9A7133C-E4A0-47DB-BE02-F352BDF56D28}"/>
              </a:ext>
            </a:extLst>
          </p:cNvPr>
          <p:cNvSpPr>
            <a:spLocks noGrp="1"/>
          </p:cNvSpPr>
          <p:nvPr>
            <p:ph type="sldNum" sz="quarter" idx="4"/>
          </p:nvPr>
        </p:nvSpPr>
        <p:spPr/>
        <p:txBody>
          <a:bodyPr/>
          <a:lstStyle/>
          <a:p>
            <a:fld id="{3A4F6043-7A67-491B-98BC-F933DED7226D}" type="slidenum">
              <a:rPr lang="en-US" smtClean="0"/>
              <a:pPr/>
              <a:t>11</a:t>
            </a:fld>
            <a:endParaRPr lang="en-US" dirty="0"/>
          </a:p>
        </p:txBody>
      </p:sp>
    </p:spTree>
    <p:extLst>
      <p:ext uri="{BB962C8B-B14F-4D97-AF65-F5344CB8AC3E}">
        <p14:creationId xmlns:p14="http://schemas.microsoft.com/office/powerpoint/2010/main" val="304280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699EE32-97AD-491C-B8C2-A5D6E6EA7A09}"/>
              </a:ext>
            </a:extLst>
          </p:cNvPr>
          <p:cNvPicPr>
            <a:picLocks noGrp="1" noChangeAspect="1"/>
          </p:cNvPicPr>
          <p:nvPr>
            <p:ph type="pic" sz="quarter" idx="13"/>
          </p:nvPr>
        </p:nvPicPr>
        <p:blipFill>
          <a:blip r:embed="rId2"/>
          <a:srcRect l="28983" r="28983"/>
          <a:stretch>
            <a:fillRect/>
          </a:stretch>
        </p:blipFill>
        <p:spPr>
          <a:xfrm>
            <a:off x="7207925" y="891927"/>
            <a:ext cx="3709120" cy="5074146"/>
          </a:xfrm>
          <a:prstGeom prst="rect">
            <a:avLst/>
          </a:prstGeom>
        </p:spPr>
      </p:pic>
      <p:sp>
        <p:nvSpPr>
          <p:cNvPr id="4" name="Slide Number Placeholder 3">
            <a:extLst>
              <a:ext uri="{FF2B5EF4-FFF2-40B4-BE49-F238E27FC236}">
                <a16:creationId xmlns:a16="http://schemas.microsoft.com/office/drawing/2014/main" id="{B3D67CAD-15ED-477B-B6F8-80BE53C1DCA6}"/>
              </a:ext>
            </a:extLst>
          </p:cNvPr>
          <p:cNvSpPr>
            <a:spLocks noGrp="1"/>
          </p:cNvSpPr>
          <p:nvPr>
            <p:ph type="sldNum" sz="quarter" idx="4294967295"/>
          </p:nvPr>
        </p:nvSpPr>
        <p:spPr>
          <a:xfrm>
            <a:off x="11506200" y="-19050"/>
            <a:ext cx="685800" cy="685800"/>
          </a:xfrm>
        </p:spPr>
        <p:txBody>
          <a:bodyPr/>
          <a:lstStyle/>
          <a:p>
            <a:fld id="{3A4F6043-7A67-491B-98BC-F933DED7226D}" type="slidenum">
              <a:rPr lang="en-US" smtClean="0"/>
              <a:pPr/>
              <a:t>12</a:t>
            </a:fld>
            <a:endParaRPr lang="en-US" dirty="0"/>
          </a:p>
        </p:txBody>
      </p:sp>
      <p:sp>
        <p:nvSpPr>
          <p:cNvPr id="8" name="Content Placeholder 2">
            <a:extLst>
              <a:ext uri="{FF2B5EF4-FFF2-40B4-BE49-F238E27FC236}">
                <a16:creationId xmlns:a16="http://schemas.microsoft.com/office/drawing/2014/main" id="{99A88368-E879-4A6B-B0F7-0C6F31AF10EE}"/>
              </a:ext>
            </a:extLst>
          </p:cNvPr>
          <p:cNvSpPr txBox="1">
            <a:spLocks/>
          </p:cNvSpPr>
          <p:nvPr/>
        </p:nvSpPr>
        <p:spPr>
          <a:xfrm>
            <a:off x="948579" y="869796"/>
            <a:ext cx="5582319" cy="557561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fa-IR" sz="2800" dirty="0">
                <a:latin typeface="Calibri" panose="020F0502020204030204" pitchFamily="34" charset="0"/>
                <a:cs typeface="Calibri" panose="020F0502020204030204" pitchFamily="34" charset="0"/>
              </a:rPr>
              <a:t>مشکل جنسی میتواند </a:t>
            </a:r>
            <a:r>
              <a:rPr lang="fa-IR" sz="2800" dirty="0">
                <a:solidFill>
                  <a:srgbClr val="C00000"/>
                </a:solidFill>
                <a:latin typeface="Calibri" panose="020F0502020204030204" pitchFamily="34" charset="0"/>
                <a:cs typeface="Calibri" panose="020F0502020204030204" pitchFamily="34" charset="0"/>
              </a:rPr>
              <a:t>ماسکی</a:t>
            </a:r>
            <a:r>
              <a:rPr lang="fa-IR" sz="2800" dirty="0">
                <a:latin typeface="Calibri" panose="020F0502020204030204" pitchFamily="34" charset="0"/>
                <a:cs typeface="Calibri" panose="020F0502020204030204" pitchFamily="34" charset="0"/>
              </a:rPr>
              <a:t> باشد که مشکلات رابطه زوجی زیرین را پوشانده. </a:t>
            </a:r>
          </a:p>
          <a:p>
            <a:pPr algn="ctr" rtl="1"/>
            <a:endParaRPr lang="fa-IR" sz="2800" dirty="0">
              <a:latin typeface="Calibri" panose="020F0502020204030204" pitchFamily="34" charset="0"/>
              <a:cs typeface="Calibri" panose="020F0502020204030204" pitchFamily="34" charset="0"/>
            </a:endParaRPr>
          </a:p>
          <a:p>
            <a:pPr algn="ctr" rtl="1"/>
            <a:r>
              <a:rPr lang="fa-IR" sz="2800" dirty="0">
                <a:latin typeface="Calibri" panose="020F0502020204030204" pitchFamily="34" charset="0"/>
                <a:cs typeface="Calibri" panose="020F0502020204030204" pitchFamily="34" charset="0"/>
              </a:rPr>
              <a:t>مشکل جنسی میتواند علامت ایجاد شده در اثر </a:t>
            </a:r>
            <a:r>
              <a:rPr lang="fa-IR" sz="2800" dirty="0">
                <a:solidFill>
                  <a:srgbClr val="C00000"/>
                </a:solidFill>
                <a:latin typeface="Calibri" panose="020F0502020204030204" pitchFamily="34" charset="0"/>
                <a:cs typeface="Calibri" panose="020F0502020204030204" pitchFamily="34" charset="0"/>
              </a:rPr>
              <a:t>مشکل جنسی در پارتنر </a:t>
            </a:r>
            <a:r>
              <a:rPr lang="fa-IR" sz="2800" dirty="0">
                <a:latin typeface="Calibri" panose="020F0502020204030204" pitchFamily="34" charset="0"/>
                <a:cs typeface="Calibri" panose="020F0502020204030204" pitchFamily="34" charset="0"/>
              </a:rPr>
              <a:t>باشد.</a:t>
            </a:r>
          </a:p>
          <a:p>
            <a:pPr algn="ctr" rtl="1"/>
            <a:endParaRPr lang="fa-IR" sz="2800" dirty="0">
              <a:latin typeface="Calibri" panose="020F0502020204030204" pitchFamily="34" charset="0"/>
              <a:cs typeface="Calibri" panose="020F0502020204030204" pitchFamily="34" charset="0"/>
            </a:endParaRPr>
          </a:p>
          <a:p>
            <a:pPr algn="ctr" rtl="1"/>
            <a:r>
              <a:rPr lang="fa-IR" sz="2800" dirty="0">
                <a:latin typeface="Calibri" panose="020F0502020204030204" pitchFamily="34" charset="0"/>
                <a:cs typeface="Calibri" panose="020F0502020204030204" pitchFamily="34" charset="0"/>
              </a:rPr>
              <a:t>مشکل جنسی میتواند ناشی از </a:t>
            </a:r>
            <a:r>
              <a:rPr lang="fa-IR" sz="2800" dirty="0">
                <a:solidFill>
                  <a:srgbClr val="C00000"/>
                </a:solidFill>
                <a:latin typeface="Calibri" panose="020F0502020204030204" pitchFamily="34" charset="0"/>
                <a:cs typeface="Calibri" panose="020F0502020204030204" pitchFamily="34" charset="0"/>
              </a:rPr>
              <a:t>نقش مراجع یا پارتنر </a:t>
            </a:r>
            <a:r>
              <a:rPr lang="fa-IR" sz="2800" dirty="0">
                <a:latin typeface="Calibri" panose="020F0502020204030204" pitchFamily="34" charset="0"/>
                <a:cs typeface="Calibri" panose="020F0502020204030204" pitchFamily="34" charset="0"/>
              </a:rPr>
              <a:t>باشد مثلا نقش مراقب یا نقش تنها درآمد مالی  .</a:t>
            </a:r>
          </a:p>
        </p:txBody>
      </p:sp>
    </p:spTree>
    <p:extLst>
      <p:ext uri="{BB962C8B-B14F-4D97-AF65-F5344CB8AC3E}">
        <p14:creationId xmlns:p14="http://schemas.microsoft.com/office/powerpoint/2010/main" val="61470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37264" y="360865"/>
            <a:ext cx="10903835" cy="6136270"/>
          </a:xfrm>
        </p:spPr>
        <p:txBody>
          <a:bodyPr>
            <a:normAutofit/>
          </a:bodyPr>
          <a:lstStyle/>
          <a:p>
            <a:pPr algn="r" rtl="1"/>
            <a:br>
              <a:rPr lang="fa-IR" sz="2400" dirty="0">
                <a:latin typeface="Calibri" panose="020F0502020204030204" pitchFamily="34" charset="0"/>
                <a:cs typeface="Calibri" panose="020F0502020204030204" pitchFamily="34" charset="0"/>
              </a:rPr>
            </a:br>
            <a:br>
              <a:rPr lang="en-GB" sz="2700" dirty="0">
                <a:latin typeface="Calibri" panose="020F0502020204030204" pitchFamily="34" charset="0"/>
                <a:cs typeface="Calibri" panose="020F0502020204030204" pitchFamily="34" charset="0"/>
              </a:rPr>
            </a:br>
            <a:r>
              <a:rPr lang="fa-IR" sz="2700" dirty="0">
                <a:latin typeface="Calibri" panose="020F0502020204030204" pitchFamily="34" charset="0"/>
                <a:cs typeface="Calibri" panose="020F0502020204030204" pitchFamily="34" charset="0"/>
              </a:rPr>
              <a:t>- وقتی زن احساس خشم یاعصبانیت (خودآگاه یا ناخودآگاه ) نسبت به همسر خود دارد ،(مثلا در اثرخیانت. رفتار پرخاشگرانه. محدودیت مالی و.... ) ولی قادر به بیان یا تغییر آن نیست، میتواند به صورت </a:t>
            </a:r>
            <a:r>
              <a:rPr lang="fa-IR" sz="2700" b="1" dirty="0">
                <a:solidFill>
                  <a:srgbClr val="C00000"/>
                </a:solidFill>
                <a:latin typeface="Calibri" panose="020F0502020204030204" pitchFamily="34" charset="0"/>
                <a:cs typeface="Calibri" panose="020F0502020204030204" pitchFamily="34" charset="0"/>
              </a:rPr>
              <a:t>کاهش میل جنسی </a:t>
            </a:r>
            <a:r>
              <a:rPr lang="fa-IR" sz="2700" dirty="0">
                <a:solidFill>
                  <a:schemeClr val="tx1"/>
                </a:solidFill>
                <a:latin typeface="Calibri" panose="020F0502020204030204" pitchFamily="34" charset="0"/>
                <a:cs typeface="Calibri" panose="020F0502020204030204" pitchFamily="34" charset="0"/>
              </a:rPr>
              <a:t>یا</a:t>
            </a:r>
            <a:r>
              <a:rPr lang="fa-IR" sz="2700" b="1" dirty="0">
                <a:solidFill>
                  <a:schemeClr val="tx1"/>
                </a:solidFill>
                <a:latin typeface="Calibri" panose="020F0502020204030204" pitchFamily="34" charset="0"/>
                <a:cs typeface="Calibri" panose="020F0502020204030204" pitchFamily="34" charset="0"/>
              </a:rPr>
              <a:t> </a:t>
            </a:r>
            <a:r>
              <a:rPr lang="fa-IR" sz="2700" b="1" dirty="0">
                <a:solidFill>
                  <a:srgbClr val="C00000"/>
                </a:solidFill>
                <a:latin typeface="Calibri" panose="020F0502020204030204" pitchFamily="34" charset="0"/>
                <a:cs typeface="Calibri" panose="020F0502020204030204" pitchFamily="34" charset="0"/>
              </a:rPr>
              <a:t>دیسپارونی </a:t>
            </a:r>
            <a:r>
              <a:rPr lang="fa-IR" sz="2700" dirty="0">
                <a:latin typeface="Calibri" panose="020F0502020204030204" pitchFamily="34" charset="0"/>
                <a:cs typeface="Calibri" panose="020F0502020204030204" pitchFamily="34" charset="0"/>
              </a:rPr>
              <a:t>نشان داده شود.این </a:t>
            </a:r>
            <a:r>
              <a:rPr lang="fa-IR" sz="2700" u="sng" dirty="0">
                <a:latin typeface="Calibri" panose="020F0502020204030204" pitchFamily="34" charset="0"/>
                <a:cs typeface="Calibri" panose="020F0502020204030204" pitchFamily="34" charset="0"/>
              </a:rPr>
              <a:t>خشم فرو خورده </a:t>
            </a:r>
            <a:r>
              <a:rPr lang="fa-IR" sz="2700" dirty="0">
                <a:latin typeface="Calibri" panose="020F0502020204030204" pitchFamily="34" charset="0"/>
                <a:cs typeface="Calibri" panose="020F0502020204030204" pitchFamily="34" charset="0"/>
              </a:rPr>
              <a:t>تظاهر خود را در رابطه جنسی زوج نشان میدهد.</a:t>
            </a:r>
            <a:br>
              <a:rPr lang="fa-IR" sz="2700" dirty="0">
                <a:latin typeface="Calibri" panose="020F0502020204030204" pitchFamily="34" charset="0"/>
                <a:cs typeface="Calibri" panose="020F0502020204030204" pitchFamily="34" charset="0"/>
              </a:rPr>
            </a:br>
            <a:br>
              <a:rPr lang="fa-IR" sz="2700" dirty="0">
                <a:latin typeface="Calibri" panose="020F0502020204030204" pitchFamily="34" charset="0"/>
                <a:cs typeface="Calibri" panose="020F0502020204030204" pitchFamily="34" charset="0"/>
              </a:rPr>
            </a:br>
            <a:r>
              <a:rPr lang="fa-IR" sz="2700" dirty="0">
                <a:latin typeface="Calibri" panose="020F0502020204030204" pitchFamily="34" charset="0"/>
                <a:cs typeface="Calibri" panose="020F0502020204030204" pitchFamily="34" charset="0"/>
              </a:rPr>
              <a:t>- </a:t>
            </a:r>
            <a:r>
              <a:rPr lang="fa-IR" sz="2700" b="1" dirty="0">
                <a:solidFill>
                  <a:srgbClr val="C00000"/>
                </a:solidFill>
                <a:latin typeface="Calibri" panose="020F0502020204030204" pitchFamily="34" charset="0"/>
                <a:cs typeface="Calibri" panose="020F0502020204030204" pitchFamily="34" charset="0"/>
              </a:rPr>
              <a:t>واژینیسموس</a:t>
            </a:r>
            <a:r>
              <a:rPr lang="fa-IR" sz="2700" dirty="0">
                <a:solidFill>
                  <a:schemeClr val="tx1"/>
                </a:solidFill>
                <a:latin typeface="Calibri" panose="020F0502020204030204" pitchFamily="34" charset="0"/>
                <a:cs typeface="Calibri" panose="020F0502020204030204" pitchFamily="34" charset="0"/>
              </a:rPr>
              <a:t> </a:t>
            </a:r>
            <a:r>
              <a:rPr lang="fa-IR" sz="2700" dirty="0">
                <a:latin typeface="Calibri" panose="020F0502020204030204" pitchFamily="34" charset="0"/>
                <a:cs typeface="Calibri" panose="020F0502020204030204" pitchFamily="34" charset="0"/>
              </a:rPr>
              <a:t>میتواند تظاهری ازعدم تمایل زن برای نزدیک شدن و </a:t>
            </a:r>
            <a:r>
              <a:rPr lang="fa-IR" sz="2700" u="sng" dirty="0">
                <a:latin typeface="Calibri" panose="020F0502020204030204" pitchFamily="34" charset="0"/>
                <a:cs typeface="Calibri" panose="020F0502020204030204" pitchFamily="34" charset="0"/>
              </a:rPr>
              <a:t>صمیمیت</a:t>
            </a:r>
            <a:r>
              <a:rPr lang="fa-IR" sz="2700" dirty="0">
                <a:latin typeface="Calibri" panose="020F0502020204030204" pitchFamily="34" charset="0"/>
                <a:cs typeface="Calibri" panose="020F0502020204030204" pitchFamily="34" charset="0"/>
              </a:rPr>
              <a:t> با همسر یا داشتن مشکلاتی با کلیت همسر باشد.</a:t>
            </a:r>
            <a:br>
              <a:rPr lang="fa-IR" sz="2700" dirty="0">
                <a:latin typeface="Calibri" panose="020F0502020204030204" pitchFamily="34" charset="0"/>
                <a:cs typeface="Calibri" panose="020F0502020204030204" pitchFamily="34" charset="0"/>
              </a:rPr>
            </a:br>
            <a:br>
              <a:rPr lang="fa-IR" sz="2700" dirty="0">
                <a:latin typeface="Calibri" panose="020F0502020204030204" pitchFamily="34" charset="0"/>
                <a:cs typeface="Calibri" panose="020F0502020204030204" pitchFamily="34" charset="0"/>
              </a:rPr>
            </a:br>
            <a:r>
              <a:rPr lang="fa-IR" sz="2700" dirty="0">
                <a:latin typeface="Calibri" panose="020F0502020204030204" pitchFamily="34" charset="0"/>
                <a:cs typeface="Calibri" panose="020F0502020204030204" pitchFamily="34" charset="0"/>
              </a:rPr>
              <a:t>- گاهی </a:t>
            </a:r>
            <a:r>
              <a:rPr lang="fa-IR" sz="2700" b="1" dirty="0">
                <a:solidFill>
                  <a:srgbClr val="C00000"/>
                </a:solidFill>
                <a:latin typeface="Calibri" panose="020F0502020204030204" pitchFamily="34" charset="0"/>
                <a:cs typeface="Calibri" panose="020F0502020204030204" pitchFamily="34" charset="0"/>
              </a:rPr>
              <a:t>اختلال ارکشن </a:t>
            </a:r>
            <a:r>
              <a:rPr lang="fa-IR" sz="2700" dirty="0">
                <a:latin typeface="Calibri" panose="020F0502020204030204" pitchFamily="34" charset="0"/>
                <a:cs typeface="Calibri" panose="020F0502020204030204" pitchFamily="34" charset="0"/>
              </a:rPr>
              <a:t>زمانی اتفاق می افتد که مردی احساس </a:t>
            </a:r>
            <a:r>
              <a:rPr lang="fa-IR" sz="2700" u="sng" dirty="0">
                <a:latin typeface="Calibri" panose="020F0502020204030204" pitchFamily="34" charset="0"/>
                <a:cs typeface="Calibri" panose="020F0502020204030204" pitchFamily="34" charset="0"/>
              </a:rPr>
              <a:t>قدرت</a:t>
            </a:r>
            <a:r>
              <a:rPr lang="fa-IR" sz="2700" dirty="0">
                <a:latin typeface="Calibri" panose="020F0502020204030204" pitchFamily="34" charset="0"/>
                <a:cs typeface="Calibri" panose="020F0502020204030204" pitchFamily="34" charset="0"/>
              </a:rPr>
              <a:t> یا تسلط در زندگی خود ندارد و توانمندی او زیر سوال میرود.</a:t>
            </a:r>
            <a:br>
              <a:rPr lang="en-GB" sz="1200" dirty="0">
                <a:latin typeface="Calibri" panose="020F0502020204030204" pitchFamily="34" charset="0"/>
                <a:cs typeface="Calibri" panose="020F0502020204030204" pitchFamily="34" charset="0"/>
              </a:rPr>
            </a:br>
            <a:br>
              <a:rPr lang="fa-IR" sz="2400" dirty="0">
                <a:latin typeface="Calibri" panose="020F0502020204030204" pitchFamily="34" charset="0"/>
                <a:cs typeface="Calibri" panose="020F0502020204030204" pitchFamily="34" charset="0"/>
              </a:rPr>
            </a:b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a:t>
            </a:r>
            <a:br>
              <a:rPr lang="en-GB" sz="2400" dirty="0">
                <a:latin typeface="Calibri" panose="020F0502020204030204" pitchFamily="34" charset="0"/>
                <a:cs typeface="Calibri" panose="020F0502020204030204" pitchFamily="34" charset="0"/>
              </a:rPr>
            </a:br>
            <a:endParaRPr lang="fa-I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89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780898" y="1639228"/>
            <a:ext cx="3043301" cy="3250805"/>
          </a:xfrm>
          <a:ln>
            <a:solidFill>
              <a:schemeClr val="tx1"/>
            </a:solidFill>
          </a:ln>
        </p:spPr>
        <p:txBody>
          <a:bodyPr/>
          <a:lstStyle/>
          <a:p>
            <a:pPr algn="ctr"/>
            <a:r>
              <a:rPr lang="fa-IR" dirty="0">
                <a:latin typeface="Calibri" panose="020F0502020204030204" pitchFamily="34" charset="0"/>
                <a:cs typeface="Calibri" panose="020F0502020204030204" pitchFamily="34" charset="0"/>
              </a:rPr>
              <a:t>پنج حیطه اصلی که منجر به مشکلات جنسی زوجین میشوند:</a:t>
            </a:r>
            <a:endParaRPr lang="en-US" dirty="0">
              <a:latin typeface="Calibri" panose="020F0502020204030204" pitchFamily="34" charset="0"/>
              <a:cs typeface="Calibri" panose="020F0502020204030204" pitchFamily="34" charset="0"/>
            </a:endParaRPr>
          </a:p>
        </p:txBody>
      </p:sp>
      <p:graphicFrame>
        <p:nvGraphicFramePr>
          <p:cNvPr id="6" name="Diagram 5">
            <a:extLst>
              <a:ext uri="{FF2B5EF4-FFF2-40B4-BE49-F238E27FC236}">
                <a16:creationId xmlns:a16="http://schemas.microsoft.com/office/drawing/2014/main" id="{0C1E8FBD-AE0B-47CA-8B87-06DD4FC127C3}"/>
              </a:ext>
            </a:extLst>
          </p:cNvPr>
          <p:cNvGraphicFramePr/>
          <p:nvPr>
            <p:extLst>
              <p:ext uri="{D42A27DB-BD31-4B8C-83A1-F6EECF244321}">
                <p14:modId xmlns:p14="http://schemas.microsoft.com/office/powerpoint/2010/main" val="2316262195"/>
              </p:ext>
            </p:extLst>
          </p:nvPr>
        </p:nvGraphicFramePr>
        <p:xfrm>
          <a:off x="3656930" y="4689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96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DD3376-2BB5-D208-489F-2CF4AEDE5388}"/>
              </a:ext>
            </a:extLst>
          </p:cNvPr>
          <p:cNvSpPr>
            <a:spLocks noGrp="1"/>
          </p:cNvSpPr>
          <p:nvPr>
            <p:ph type="title"/>
          </p:nvPr>
        </p:nvSpPr>
        <p:spPr>
          <a:xfrm>
            <a:off x="695816" y="685800"/>
            <a:ext cx="2859496" cy="758952"/>
          </a:xfrm>
          <a:ln>
            <a:solidFill>
              <a:schemeClr val="accent3">
                <a:lumMod val="75000"/>
              </a:schemeClr>
            </a:solidFill>
          </a:ln>
        </p:spPr>
        <p:txBody>
          <a:bodyPr/>
          <a:lstStyle/>
          <a:p>
            <a:r>
              <a:rPr lang="fa-IR" dirty="0">
                <a:latin typeface="Calibri" panose="020F0502020204030204" pitchFamily="34" charset="0"/>
                <a:cs typeface="Calibri" panose="020F0502020204030204" pitchFamily="34" charset="0"/>
              </a:rPr>
              <a:t>بیولوژی فردی</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3813048" y="667582"/>
            <a:ext cx="7683136" cy="2827458"/>
          </a:xfrm>
        </p:spPr>
        <p:txBody>
          <a:bodyPr>
            <a:normAutofit/>
          </a:bodyPr>
          <a:lstStyle/>
          <a:p>
            <a:pPr algn="r" rtl="1"/>
            <a:r>
              <a:rPr lang="fa-IR" sz="2000" dirty="0">
                <a:latin typeface="Calibri" panose="020F0502020204030204" pitchFamily="34" charset="0"/>
                <a:cs typeface="Calibri" panose="020F0502020204030204" pitchFamily="34" charset="0"/>
              </a:rPr>
              <a:t>زوجی که 18 سال از ازدواجشان میگذشت و خانم طی این 18 سال تقریبا در همه موارد رابطه جنسی ارگاسم کلیتورال رو تجربه کرده بود، ولی جدیدا با هیچ روشی به ارگاسم نمی رسید.</a:t>
            </a:r>
          </a:p>
          <a:p>
            <a:pPr algn="r" rtl="1"/>
            <a:r>
              <a:rPr lang="fa-IR" sz="2000" dirty="0">
                <a:latin typeface="Calibri" panose="020F0502020204030204" pitchFamily="34" charset="0"/>
                <a:cs typeface="Calibri" panose="020F0502020204030204" pitchFamily="34" charset="0"/>
              </a:rPr>
              <a:t>درمانگر متوجه شد که پدر زن به تازگی فوت کرده و حدس زد که زن سوگوار یا افسرده باشد. درمان با این رویکرد شروع شد و نتیجه چندانی نداشت.</a:t>
            </a:r>
          </a:p>
          <a:p>
            <a:pPr algn="r" rtl="1"/>
            <a:r>
              <a:rPr lang="fa-IR" sz="2000" dirty="0">
                <a:latin typeface="Calibri" panose="020F0502020204030204" pitchFamily="34" charset="0"/>
                <a:cs typeface="Calibri" panose="020F0502020204030204" pitchFamily="34" charset="0"/>
              </a:rPr>
              <a:t>خطای او این بود که در مورد مصرف دارو از وی سوال نپرسیده بود، در حالیکه زن داروی ضدافسردگی مصرف میکرد و با قطع آن مشکل زن بهتر شد.</a:t>
            </a:r>
          </a:p>
          <a:p>
            <a:pPr algn="r" rtl="1"/>
            <a:endParaRPr lang="en-US" dirty="0"/>
          </a:p>
        </p:txBody>
      </p:sp>
      <p:pic>
        <p:nvPicPr>
          <p:cNvPr id="12" name="Picture Placeholder 11" descr="A couch with a coffee table">
            <a:extLst>
              <a:ext uri="{FF2B5EF4-FFF2-40B4-BE49-F238E27FC236}">
                <a16:creationId xmlns:a16="http://schemas.microsoft.com/office/drawing/2014/main" id="{0F70050D-37DB-3515-51AB-11DE7B246069}"/>
              </a:ext>
            </a:extLst>
          </p:cNvPr>
          <p:cNvPicPr>
            <a:picLocks noGrp="1" noChangeAspect="1"/>
          </p:cNvPicPr>
          <p:nvPr>
            <p:ph type="pic" sz="quarter" idx="13"/>
          </p:nvPr>
        </p:nvPicPr>
        <p:blipFill>
          <a:blip r:embed="rId3"/>
          <a:srcRect l="47" r="47"/>
          <a:stretch/>
        </p:blipFill>
        <p:spPr>
          <a:xfrm>
            <a:off x="400813" y="3708401"/>
            <a:ext cx="11102339" cy="2827459"/>
          </a:xfrm>
        </p:spPr>
      </p:pic>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p:txBody>
          <a:bodyPr/>
          <a:lstStyle/>
          <a:p>
            <a:fld id="{3A4F6043-7A67-491B-98BC-F933DED7226D}" type="slidenum">
              <a:rPr lang="en-US" smtClean="0"/>
              <a:pPr/>
              <a:t>15</a:t>
            </a:fld>
            <a:endParaRPr lang="en-US" dirty="0"/>
          </a:p>
        </p:txBody>
      </p:sp>
    </p:spTree>
    <p:extLst>
      <p:ext uri="{BB962C8B-B14F-4D97-AF65-F5344CB8AC3E}">
        <p14:creationId xmlns:p14="http://schemas.microsoft.com/office/powerpoint/2010/main" val="3536044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DD3376-2BB5-D208-489F-2CF4AEDE5388}"/>
              </a:ext>
            </a:extLst>
          </p:cNvPr>
          <p:cNvSpPr>
            <a:spLocks noGrp="1"/>
          </p:cNvSpPr>
          <p:nvPr>
            <p:ph type="title"/>
          </p:nvPr>
        </p:nvSpPr>
        <p:spPr>
          <a:xfrm>
            <a:off x="393843" y="667582"/>
            <a:ext cx="1541835" cy="1517478"/>
          </a:xfrm>
          <a:ln>
            <a:solidFill>
              <a:schemeClr val="accent3">
                <a:lumMod val="75000"/>
              </a:schemeClr>
            </a:solidFill>
          </a:ln>
        </p:spPr>
        <p:txBody>
          <a:bodyPr/>
          <a:lstStyle/>
          <a:p>
            <a:pPr algn="ctr"/>
            <a:r>
              <a:rPr lang="fa-IR" dirty="0">
                <a:latin typeface="Calibri" panose="020F0502020204030204" pitchFamily="34" charset="0"/>
                <a:cs typeface="Calibri" panose="020F0502020204030204" pitchFamily="34" charset="0"/>
              </a:rPr>
              <a:t>رابطه زوجی</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2028090" y="-278515"/>
            <a:ext cx="9468092" cy="3795438"/>
          </a:xfrm>
        </p:spPr>
        <p:txBody>
          <a:bodyPr>
            <a:noAutofit/>
          </a:bodyPr>
          <a:lstStyle/>
          <a:p>
            <a:pPr algn="r" rtl="1"/>
            <a:endParaRPr lang="fa-IR" sz="2000" dirty="0">
              <a:latin typeface="Calibri" panose="020F0502020204030204" pitchFamily="34" charset="0"/>
              <a:cs typeface="Calibri" panose="020F0502020204030204" pitchFamily="34" charset="0"/>
            </a:endParaRPr>
          </a:p>
          <a:p>
            <a:pPr algn="r" rtl="1"/>
            <a:r>
              <a:rPr lang="fa-IR" sz="2000" dirty="0">
                <a:latin typeface="Calibri" panose="020F0502020204030204" pitchFamily="34" charset="0"/>
                <a:cs typeface="Calibri" panose="020F0502020204030204" pitchFamily="34" charset="0"/>
              </a:rPr>
              <a:t>امیر و لیلا که حدود بیست سال از ازدواجشان میگذشت به دلیل اختلال نعوظ آقا که اخیرا بسیار شدیدتر شده بود مراجعه کردند. خانم از میل جنسی پایین آقا و زود انزالی نیز شاکی بود.</a:t>
            </a:r>
          </a:p>
          <a:p>
            <a:pPr algn="r" rtl="1"/>
            <a:r>
              <a:rPr lang="fa-IR" sz="2000" dirty="0">
                <a:latin typeface="Calibri" panose="020F0502020204030204" pitchFamily="34" charset="0"/>
                <a:cs typeface="Calibri" panose="020F0502020204030204" pitchFamily="34" charset="0"/>
              </a:rPr>
              <a:t>آقا اظهار میکرد همسرمن مدتهاست به من بی توجهی میکند و گاهی آنقدر در رابطه جنسی بیحوصله است که اگر من کمی انزالم زودتر از ارگاسم او اتفاق می افتاد من را مورد شماتت قرار میداد. ضمنا خانم فردی پرخاشگر ودارای رفتارهای تکانشی و مرد فردی منفعل واضطرابی بود. </a:t>
            </a:r>
          </a:p>
          <a:p>
            <a:pPr algn="r" rtl="1"/>
            <a:r>
              <a:rPr lang="fa-IR" sz="2000" dirty="0">
                <a:latin typeface="Calibri" panose="020F0502020204030204" pitchFamily="34" charset="0"/>
                <a:cs typeface="Calibri" panose="020F0502020204030204" pitchFamily="34" charset="0"/>
              </a:rPr>
              <a:t>بعد از بررسی کاملتر مشخص شد آقا طی این سالها  به تدریج دچار استرس درزمان شروع رابطه جنسی می شده که درنتیجه  زود انزالی وی تدریجا تشدید گردیده به طوریکه این اواخرپیش از دخول انزال داشته و این امر آنقدر همسر را برآشفته که منجر به تشدید اضطراب، احساس بیکفایتی آقا و اختلال نعوظ وی شده است. وی اظهار میکند میل جنسی وی کاهش نیافته ولی حاضر است خود ارضایی انجام دهد ولی مجددا این حس شکست را جلوی همسر خود نداشته باشد.  </a:t>
            </a:r>
            <a:endParaRPr lang="en-US" sz="2000" dirty="0">
              <a:latin typeface="Calibri" panose="020F0502020204030204" pitchFamily="34" charset="0"/>
              <a:cs typeface="Calibri" panose="020F0502020204030204" pitchFamily="34" charset="0"/>
            </a:endParaRPr>
          </a:p>
        </p:txBody>
      </p:sp>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p:txBody>
          <a:bodyPr/>
          <a:lstStyle/>
          <a:p>
            <a:fld id="{3A4F6043-7A67-491B-98BC-F933DED7226D}" type="slidenum">
              <a:rPr lang="en-US" smtClean="0"/>
              <a:pPr/>
              <a:t>16</a:t>
            </a:fld>
            <a:endParaRPr lang="en-US" dirty="0"/>
          </a:p>
        </p:txBody>
      </p:sp>
      <p:pic>
        <p:nvPicPr>
          <p:cNvPr id="29" name="Picture 28">
            <a:extLst>
              <a:ext uri="{FF2B5EF4-FFF2-40B4-BE49-F238E27FC236}">
                <a16:creationId xmlns:a16="http://schemas.microsoft.com/office/drawing/2014/main" id="{84744663-5399-4F1F-AFF4-F7905300F782}"/>
              </a:ext>
            </a:extLst>
          </p:cNvPr>
          <p:cNvPicPr>
            <a:picLocks noChangeAspect="1"/>
          </p:cNvPicPr>
          <p:nvPr/>
        </p:nvPicPr>
        <p:blipFill>
          <a:blip r:embed="rId3"/>
          <a:stretch>
            <a:fillRect/>
          </a:stretch>
        </p:blipFill>
        <p:spPr>
          <a:xfrm>
            <a:off x="393843" y="3966358"/>
            <a:ext cx="11113971" cy="2563263"/>
          </a:xfrm>
          <a:prstGeom prst="rect">
            <a:avLst/>
          </a:prstGeom>
        </p:spPr>
      </p:pic>
    </p:spTree>
    <p:extLst>
      <p:ext uri="{BB962C8B-B14F-4D97-AF65-F5344CB8AC3E}">
        <p14:creationId xmlns:p14="http://schemas.microsoft.com/office/powerpoint/2010/main" val="290386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DD3376-2BB5-D208-489F-2CF4AEDE5388}"/>
              </a:ext>
            </a:extLst>
          </p:cNvPr>
          <p:cNvSpPr>
            <a:spLocks noGrp="1"/>
          </p:cNvSpPr>
          <p:nvPr>
            <p:ph type="title"/>
          </p:nvPr>
        </p:nvSpPr>
        <p:spPr>
          <a:xfrm>
            <a:off x="695816" y="667582"/>
            <a:ext cx="2806557" cy="1401850"/>
          </a:xfrm>
          <a:ln>
            <a:solidFill>
              <a:schemeClr val="accent3">
                <a:lumMod val="75000"/>
              </a:schemeClr>
            </a:solidFill>
          </a:ln>
        </p:spPr>
        <p:txBody>
          <a:bodyPr/>
          <a:lstStyle/>
          <a:p>
            <a:pPr algn="ctr"/>
            <a:r>
              <a:rPr lang="fa-IR">
                <a:latin typeface="Calibri" panose="020F0502020204030204" pitchFamily="34" charset="0"/>
                <a:cs typeface="Calibri" panose="020F0502020204030204" pitchFamily="34" charset="0"/>
              </a:rPr>
              <a:t>تاثیرات خانواده اصلی</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3813048" y="202131"/>
            <a:ext cx="7683136" cy="2947469"/>
          </a:xfrm>
        </p:spPr>
        <p:txBody>
          <a:bodyPr>
            <a:normAutofit/>
          </a:bodyPr>
          <a:lstStyle/>
          <a:p>
            <a:pPr algn="r" rtl="1"/>
            <a:r>
              <a:rPr lang="fa-IR" dirty="0">
                <a:latin typeface="Calibri" panose="020F0502020204030204" pitchFamily="34" charset="0"/>
                <a:cs typeface="Calibri" panose="020F0502020204030204" pitchFamily="34" charset="0"/>
              </a:rPr>
              <a:t>پت و وینسنت زوج جوانی هستند که به خاطر مشکلات ناشی از اختلاف در میل جنسی شان ارجاع شدند. وینسنت میگوید پت میل جنسی زیادی دارد و همیشه اینطور بوده است.</a:t>
            </a:r>
          </a:p>
          <a:p>
            <a:pPr algn="r" rtl="1"/>
            <a:r>
              <a:rPr lang="fa-IR" dirty="0">
                <a:latin typeface="Calibri" panose="020F0502020204030204" pitchFamily="34" charset="0"/>
                <a:cs typeface="Calibri" panose="020F0502020204030204" pitchFamily="34" charset="0"/>
              </a:rPr>
              <a:t>اگر درمانگر به این حرف اکتفا کند و آن را بپذیرد ، راهبرد کاهش میل جنسی آقا و افزایش میل جنسی خانم را در پیش خواهد گرفت.</a:t>
            </a:r>
          </a:p>
          <a:p>
            <a:pPr algn="r" rtl="1"/>
            <a:r>
              <a:rPr lang="fa-IR" dirty="0">
                <a:latin typeface="Calibri" panose="020F0502020204030204" pitchFamily="34" charset="0"/>
                <a:cs typeface="Calibri" panose="020F0502020204030204" pitchFamily="34" charset="0"/>
              </a:rPr>
              <a:t>بعد از ارزیابی مشخص شد آنها در دوره دوستی رابطه جنسی خیلی خوبی داشتند و هردو از آن راضی بودند ولی در شب عروسی دیگر وینسنت از رابطه جنسی امتناع کرده و شروع به خرده گیری و انتقاد از او کرد.طوری که ماه عسلشان بدترین دوران زندگیشان بود.بعد از آن هم وینسنت علاقه کمی به رابطه جنسی داشت و پت همیشه شروع کننده بود.</a:t>
            </a:r>
          </a:p>
        </p:txBody>
      </p:sp>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p:txBody>
          <a:bodyPr/>
          <a:lstStyle/>
          <a:p>
            <a:fld id="{3A4F6043-7A67-491B-98BC-F933DED7226D}" type="slidenum">
              <a:rPr lang="en-US" smtClean="0"/>
              <a:pPr/>
              <a:t>17</a:t>
            </a:fld>
            <a:endParaRPr lang="en-US" dirty="0"/>
          </a:p>
        </p:txBody>
      </p:sp>
      <p:pic>
        <p:nvPicPr>
          <p:cNvPr id="6" name="Picture Placeholder 5">
            <a:extLst>
              <a:ext uri="{FF2B5EF4-FFF2-40B4-BE49-F238E27FC236}">
                <a16:creationId xmlns:a16="http://schemas.microsoft.com/office/drawing/2014/main" id="{2B2C1A4C-55F4-457E-AF2D-57A34B7B6718}"/>
              </a:ext>
            </a:extLst>
          </p:cNvPr>
          <p:cNvPicPr>
            <a:picLocks noGrp="1" noChangeAspect="1"/>
          </p:cNvPicPr>
          <p:nvPr>
            <p:ph type="pic" sz="quarter" idx="13"/>
          </p:nvPr>
        </p:nvPicPr>
        <p:blipFill>
          <a:blip r:embed="rId3"/>
          <a:srcRect l="4929" r="4929"/>
          <a:stretch>
            <a:fillRect/>
          </a:stretch>
        </p:blipFill>
        <p:spPr>
          <a:prstGeom prst="rect">
            <a:avLst/>
          </a:prstGeom>
        </p:spPr>
      </p:pic>
    </p:spTree>
    <p:extLst>
      <p:ext uri="{BB962C8B-B14F-4D97-AF65-F5344CB8AC3E}">
        <p14:creationId xmlns:p14="http://schemas.microsoft.com/office/powerpoint/2010/main" val="3021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6096000" y="342900"/>
            <a:ext cx="4558748" cy="2951922"/>
          </a:xfrm>
          <a:ln>
            <a:solidFill>
              <a:schemeClr val="accent2">
                <a:lumMod val="50000"/>
              </a:schemeClr>
            </a:solidFill>
          </a:ln>
        </p:spPr>
        <p:txBody>
          <a:bodyPr>
            <a:normAutofit/>
          </a:bodyPr>
          <a:lstStyle/>
          <a:p>
            <a:pPr algn="r" rtl="1"/>
            <a:r>
              <a:rPr lang="fa-IR" dirty="0">
                <a:latin typeface="Calibri" panose="020F0502020204030204" pitchFamily="34" charset="0"/>
                <a:cs typeface="Calibri" panose="020F0502020204030204" pitchFamily="34" charset="0"/>
              </a:rPr>
              <a:t>پت توسط پدرش مورد سوء استفاده جنسی قرار میگرفت اما هیچ وقت درخواست کمکی نکرده بود. اگرچه اکثر زنانی که مورد آزار جنسی قرار میگیرندمعمولا دچار کاهش میل جنسی میشوند ولی درصد کمی از زنان دیگر عکس این حالت را نشان می دهند.</a:t>
            </a:r>
          </a:p>
          <a:p>
            <a:pPr algn="r" rtl="1"/>
            <a:r>
              <a:rPr lang="fa-IR" dirty="0">
                <a:latin typeface="Calibri" panose="020F0502020204030204" pitchFamily="34" charset="0"/>
                <a:cs typeface="Calibri" panose="020F0502020204030204" pitchFamily="34" charset="0"/>
              </a:rPr>
              <a:t>افزایش میل جنسی در او نوعی رفتار وسواسی بود که از طریق آن فرد سعی می کند بعضی جنبه های تروما را دوباره به نمایش بگذارد تا بر آن احساس تسلط کند.</a:t>
            </a:r>
          </a:p>
        </p:txBody>
      </p:sp>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p:txBody>
          <a:bodyPr/>
          <a:lstStyle/>
          <a:p>
            <a:fld id="{3A4F6043-7A67-491B-98BC-F933DED7226D}" type="slidenum">
              <a:rPr lang="en-US" smtClean="0"/>
              <a:pPr/>
              <a:t>18</a:t>
            </a:fld>
            <a:endParaRPr lang="en-US" dirty="0"/>
          </a:p>
        </p:txBody>
      </p:sp>
      <p:sp>
        <p:nvSpPr>
          <p:cNvPr id="11" name="Content Placeholder 4">
            <a:extLst>
              <a:ext uri="{FF2B5EF4-FFF2-40B4-BE49-F238E27FC236}">
                <a16:creationId xmlns:a16="http://schemas.microsoft.com/office/drawing/2014/main" id="{DA9ED671-29AA-47FB-82B5-9586254AF5B3}"/>
              </a:ext>
            </a:extLst>
          </p:cNvPr>
          <p:cNvSpPr txBox="1">
            <a:spLocks/>
          </p:cNvSpPr>
          <p:nvPr/>
        </p:nvSpPr>
        <p:spPr>
          <a:xfrm>
            <a:off x="6096000" y="3429000"/>
            <a:ext cx="4558748" cy="2604052"/>
          </a:xfrm>
          <a:prstGeom prst="rect">
            <a:avLst/>
          </a:prstGeom>
          <a:ln>
            <a:solidFill>
              <a:schemeClr val="accent2">
                <a:lumMod val="50000"/>
              </a:schemeClr>
            </a:solidFill>
          </a:ln>
        </p:spPr>
        <p:txBody>
          <a:bodyPr vert="horz" lIns="91440" tIns="91440" rIns="91440" bIns="45720" rtlCol="0">
            <a:normAutofit/>
          </a:bodyPr>
          <a:lstStyle>
            <a:lvl1pPr marL="0" indent="0" algn="l" defTabSz="914400" rtl="0" eaLnBrk="1" latinLnBrk="0" hangingPunct="1">
              <a:lnSpc>
                <a:spcPct val="110000"/>
              </a:lnSpc>
              <a:spcBef>
                <a:spcPts val="1000"/>
              </a:spcBef>
              <a:buClr>
                <a:schemeClr val="accent2"/>
              </a:buClr>
              <a:buFont typeface="Wingdings 2" panose="05020102010507070707" pitchFamily="18" charset="2"/>
              <a:buNone/>
              <a:defRPr sz="1800" kern="1200">
                <a:solidFill>
                  <a:schemeClr val="tx2"/>
                </a:solidFill>
                <a:latin typeface="+mn-lt"/>
                <a:ea typeface="+mn-ea"/>
                <a:cs typeface="+mn-cs"/>
              </a:defRPr>
            </a:lvl1pPr>
            <a:lvl2pPr marL="457200" indent="0" algn="l" defTabSz="914400" rtl="0" eaLnBrk="1" latinLnBrk="0" hangingPunct="1">
              <a:lnSpc>
                <a:spcPct val="110000"/>
              </a:lnSpc>
              <a:spcBef>
                <a:spcPts val="500"/>
              </a:spcBef>
              <a:buClr>
                <a:schemeClr val="accent2"/>
              </a:buClr>
              <a:buFont typeface="Wingdings 2" panose="05020102010507070707" pitchFamily="18" charset="2"/>
              <a:buNone/>
              <a:defRPr sz="1800" kern="1200">
                <a:solidFill>
                  <a:schemeClr val="tx2"/>
                </a:solidFill>
                <a:latin typeface="+mn-lt"/>
                <a:ea typeface="+mn-ea"/>
                <a:cs typeface="+mn-cs"/>
              </a:defRPr>
            </a:lvl2pPr>
            <a:lvl3pPr marL="914400" indent="0" algn="l" defTabSz="914400" rtl="0" eaLnBrk="1" latinLnBrk="0" hangingPunct="1">
              <a:lnSpc>
                <a:spcPct val="110000"/>
              </a:lnSpc>
              <a:spcBef>
                <a:spcPts val="500"/>
              </a:spcBef>
              <a:buClr>
                <a:schemeClr val="accent2"/>
              </a:buClr>
              <a:buFont typeface="Wingdings 2" panose="05020102010507070707" pitchFamily="18" charset="2"/>
              <a:buNone/>
              <a:defRPr sz="1800" kern="1200">
                <a:solidFill>
                  <a:schemeClr val="tx2"/>
                </a:solidFill>
                <a:latin typeface="+mn-lt"/>
                <a:ea typeface="+mn-ea"/>
                <a:cs typeface="+mn-cs"/>
              </a:defRPr>
            </a:lvl3pPr>
            <a:lvl4pPr marL="1371600" indent="0" algn="l" defTabSz="914400" rtl="0" eaLnBrk="1" latinLnBrk="0" hangingPunct="1">
              <a:lnSpc>
                <a:spcPct val="110000"/>
              </a:lnSpc>
              <a:spcBef>
                <a:spcPts val="500"/>
              </a:spcBef>
              <a:buClr>
                <a:schemeClr val="accent2"/>
              </a:buClr>
              <a:buFont typeface="Wingdings 2" panose="05020102010507070707" pitchFamily="18" charset="2"/>
              <a:buNone/>
              <a:defRPr sz="1800" kern="1200">
                <a:solidFill>
                  <a:schemeClr val="tx2"/>
                </a:solidFill>
                <a:latin typeface="+mn-lt"/>
                <a:ea typeface="+mn-ea"/>
                <a:cs typeface="+mn-cs"/>
              </a:defRPr>
            </a:lvl4pPr>
            <a:lvl5pPr marL="1828800" indent="0" algn="l" defTabSz="914400" rtl="0" eaLnBrk="1" latinLnBrk="0" hangingPunct="1">
              <a:lnSpc>
                <a:spcPct val="110000"/>
              </a:lnSpc>
              <a:spcBef>
                <a:spcPts val="500"/>
              </a:spcBef>
              <a:buClr>
                <a:schemeClr val="accent2"/>
              </a:buClr>
              <a:buFont typeface="Wingdings 2" panose="05020102010507070707" pitchFamily="18" charset="2"/>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1800" dirty="0">
                <a:latin typeface="Calibri" panose="020F0502020204030204" pitchFamily="34" charset="0"/>
                <a:cs typeface="Calibri" panose="020F0502020204030204" pitchFamily="34" charset="0"/>
              </a:rPr>
              <a:t>کاوش در خانواده اصلی وینسنت نشان داد که او یک مادر مغرور سرکوبگر داشته و او میترسد اگر به پت اجازه دهد ، او نیز مانند مادرش رفتار خواهد کرد. </a:t>
            </a:r>
            <a:br>
              <a:rPr lang="fa-IR" sz="1800" dirty="0">
                <a:latin typeface="Calibri" panose="020F0502020204030204" pitchFamily="34" charset="0"/>
                <a:cs typeface="Calibri" panose="020F0502020204030204" pitchFamily="34" charset="0"/>
              </a:rPr>
            </a:br>
            <a:r>
              <a:rPr lang="fa-IR" sz="1800" dirty="0">
                <a:latin typeface="Calibri" panose="020F0502020204030204" pitchFamily="34" charset="0"/>
                <a:cs typeface="Calibri" panose="020F0502020204030204" pitchFamily="34" charset="0"/>
              </a:rPr>
              <a:t>تغییر وضعیت از معشوقه به زن میتوانست بسیاری از انتظارات مربوط به نقش و انتظاراتی که زوج ایفا میکنند را تغییر دهد. بنابراین وینسنت با سرزنش پت راهی برای فاصله گرفتن از او و توجیهآن پیدا کرده بود.</a:t>
            </a:r>
            <a:r>
              <a:rPr lang="fa-IR" dirty="0">
                <a:latin typeface="Calibri" panose="020F0502020204030204" pitchFamily="34" charset="0"/>
                <a:cs typeface="Calibri" panose="020F0502020204030204" pitchFamily="34" charset="0"/>
              </a:rPr>
              <a:t>کند.</a:t>
            </a:r>
          </a:p>
        </p:txBody>
      </p:sp>
      <p:sp>
        <p:nvSpPr>
          <p:cNvPr id="14" name="Title 13">
            <a:extLst>
              <a:ext uri="{FF2B5EF4-FFF2-40B4-BE49-F238E27FC236}">
                <a16:creationId xmlns:a16="http://schemas.microsoft.com/office/drawing/2014/main" id="{600B6921-67B3-4949-956A-168576854E35}"/>
              </a:ext>
            </a:extLst>
          </p:cNvPr>
          <p:cNvSpPr>
            <a:spLocks noGrp="1"/>
          </p:cNvSpPr>
          <p:nvPr>
            <p:ph type="title"/>
          </p:nvPr>
        </p:nvSpPr>
        <p:spPr>
          <a:xfrm>
            <a:off x="721835" y="2390776"/>
            <a:ext cx="3760714" cy="2022198"/>
          </a:xfrm>
          <a:ln>
            <a:solidFill>
              <a:schemeClr val="accent2">
                <a:lumMod val="50000"/>
              </a:schemeClr>
            </a:solidFill>
          </a:ln>
        </p:spPr>
        <p:txBody>
          <a:bodyPr/>
          <a:lstStyle/>
          <a:p>
            <a:pPr algn="r"/>
            <a:r>
              <a:rPr lang="fa-I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درمانگر به زوج کمک کرد تا الگوی رفتار فعلی ، انگیزه های زیربنایی شان و اینکه چطور این انگیزه ها از تجارب اولیه زندگی در خانواده اصلی شان نشات میگیرد را درک کنند.</a:t>
            </a:r>
            <a:br>
              <a:rPr lang="fa-I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fa-I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 در نهایت بتوانند رابطه جنسی شان را ارتقا دهند.</a:t>
            </a:r>
            <a:endParaRPr lang="en-GB"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15" name="Arrow: Left 14">
            <a:extLst>
              <a:ext uri="{FF2B5EF4-FFF2-40B4-BE49-F238E27FC236}">
                <a16:creationId xmlns:a16="http://schemas.microsoft.com/office/drawing/2014/main" id="{F749FEA1-8C3D-462A-93C4-D6346BB99966}"/>
              </a:ext>
            </a:extLst>
          </p:cNvPr>
          <p:cNvSpPr/>
          <p:nvPr/>
        </p:nvSpPr>
        <p:spPr>
          <a:xfrm>
            <a:off x="4631636" y="2964346"/>
            <a:ext cx="1391478" cy="7951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8728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559D-CE5E-4E7B-9F1D-C811D67465A4}"/>
              </a:ext>
            </a:extLst>
          </p:cNvPr>
          <p:cNvSpPr>
            <a:spLocks noGrp="1"/>
          </p:cNvSpPr>
          <p:nvPr>
            <p:ph type="title"/>
          </p:nvPr>
        </p:nvSpPr>
        <p:spPr>
          <a:xfrm>
            <a:off x="406817" y="214812"/>
            <a:ext cx="10262523" cy="1325563"/>
          </a:xfrm>
        </p:spPr>
        <p:txBody>
          <a:bodyPr>
            <a:normAutofit/>
          </a:bodyPr>
          <a:lstStyle/>
          <a:p>
            <a:pPr algn="ctr"/>
            <a:r>
              <a:rPr lang="fa-IR"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تکنیک‌های ارتباطی برای ارتقاء عملکرد جنسی:</a:t>
            </a:r>
            <a:endParaRPr lang="en-GB"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896A2C5-600D-4D03-A69D-BC8E5CA86C20}"/>
              </a:ext>
            </a:extLst>
          </p:cNvPr>
          <p:cNvSpPr>
            <a:spLocks noGrp="1"/>
          </p:cNvSpPr>
          <p:nvPr>
            <p:ph idx="1"/>
          </p:nvPr>
        </p:nvSpPr>
        <p:spPr>
          <a:xfrm>
            <a:off x="541768" y="1292833"/>
            <a:ext cx="9992620" cy="5137411"/>
          </a:xfrm>
        </p:spPr>
        <p:txBody>
          <a:bodyPr>
            <a:normAutofit fontScale="62500" lnSpcReduction="20000"/>
          </a:bodyPr>
          <a:lstStyle/>
          <a:p>
            <a:endParaRPr lang="fa-IR" dirty="0">
              <a:effectLst/>
            </a:endParaRPr>
          </a:p>
          <a:p>
            <a:pPr algn="r" rtl="1"/>
            <a:r>
              <a:rPr lang="fa-IR" dirty="0">
                <a:solidFill>
                  <a:schemeClr val="accent1">
                    <a:lumMod val="50000"/>
                  </a:schemeClr>
                </a:solidFill>
                <a:effectLst/>
              </a:rPr>
              <a:t>• </a:t>
            </a:r>
            <a:r>
              <a:rPr lang="fa-IR" sz="2900" dirty="0">
                <a:solidFill>
                  <a:schemeClr val="accent1">
                    <a:lumMod val="50000"/>
                  </a:schemeClr>
                </a:solidFill>
                <a:effectLst/>
                <a:latin typeface="Calibri" panose="020F0502020204030204" pitchFamily="34" charset="0"/>
                <a:cs typeface="Calibri" panose="020F0502020204030204" pitchFamily="34" charset="0"/>
              </a:rPr>
              <a:t>پیشنهاد تکنیک‌های ارتباطی مثل «تایم مخصوص» </a:t>
            </a:r>
            <a:r>
              <a:rPr lang="en-GB" sz="2900" dirty="0">
                <a:solidFill>
                  <a:schemeClr val="accent1">
                    <a:lumMod val="50000"/>
                  </a:schemeClr>
                </a:solidFill>
                <a:effectLst/>
                <a:latin typeface="Calibri" panose="020F0502020204030204" pitchFamily="34" charset="0"/>
                <a:cs typeface="Calibri" panose="020F0502020204030204" pitchFamily="34" charset="0"/>
              </a:rPr>
              <a:t>Special Time</a:t>
            </a:r>
            <a:r>
              <a:rPr lang="fa-IR" sz="2900" dirty="0">
                <a:solidFill>
                  <a:schemeClr val="accent1">
                    <a:lumMod val="50000"/>
                  </a:schemeClr>
                </a:solidFill>
                <a:effectLst/>
                <a:latin typeface="Calibri" panose="020F0502020204030204" pitchFamily="34" charset="0"/>
                <a:cs typeface="Calibri" panose="020F0502020204030204" pitchFamily="34" charset="0"/>
              </a:rPr>
              <a:t>:</a:t>
            </a:r>
          </a:p>
          <a:p>
            <a:pPr algn="r" rtl="1"/>
            <a:r>
              <a:rPr lang="en-GB" sz="2900" dirty="0">
                <a:effectLst/>
                <a:latin typeface="Calibri" panose="020F0502020204030204" pitchFamily="34" charset="0"/>
                <a:cs typeface="Calibri" panose="020F0502020204030204" pitchFamily="34" charset="0"/>
              </a:rPr>
              <a:t>• </a:t>
            </a:r>
            <a:r>
              <a:rPr lang="fa-IR" sz="2900" dirty="0">
                <a:effectLst/>
                <a:latin typeface="Calibri" panose="020F0502020204030204" pitchFamily="34" charset="0"/>
                <a:cs typeface="Calibri" panose="020F0502020204030204" pitchFamily="34" charset="0"/>
              </a:rPr>
              <a:t>زمانی که زوجین می‌توانند به دور از هرگونه استرس و مزاحمت، با همدیگر وقت بگذرانند و درباره احساسات و نیازهای جنسی‌شان صحبت کنند. این زمان می‌تواند به آنها کمک کند که درک بهتری از یکدیگر پیدا کنند و در رابطه جنسی خود پیشرفت کنند.</a:t>
            </a:r>
          </a:p>
          <a:p>
            <a:pPr algn="r" rtl="1"/>
            <a:r>
              <a:rPr lang="fa-IR" sz="2900" dirty="0">
                <a:solidFill>
                  <a:schemeClr val="accent1">
                    <a:lumMod val="50000"/>
                  </a:schemeClr>
                </a:solidFill>
                <a:effectLst/>
                <a:latin typeface="Calibri" panose="020F0502020204030204" pitchFamily="34" charset="0"/>
                <a:cs typeface="Calibri" panose="020F0502020204030204" pitchFamily="34" charset="0"/>
              </a:rPr>
              <a:t>• آموزش تکنیک‌های گوش دادن فعال </a:t>
            </a:r>
            <a:r>
              <a:rPr lang="en-GB" sz="2900" dirty="0">
                <a:solidFill>
                  <a:schemeClr val="accent1">
                    <a:lumMod val="50000"/>
                  </a:schemeClr>
                </a:solidFill>
                <a:effectLst/>
                <a:latin typeface="Calibri" panose="020F0502020204030204" pitchFamily="34" charset="0"/>
                <a:cs typeface="Calibri" panose="020F0502020204030204" pitchFamily="34" charset="0"/>
              </a:rPr>
              <a:t>Active Listening</a:t>
            </a:r>
            <a:r>
              <a:rPr lang="fa-IR" sz="2900" dirty="0">
                <a:solidFill>
                  <a:schemeClr val="accent1">
                    <a:lumMod val="50000"/>
                  </a:schemeClr>
                </a:solidFill>
                <a:effectLst/>
                <a:latin typeface="Calibri" panose="020F0502020204030204" pitchFamily="34" charset="0"/>
                <a:cs typeface="Calibri" panose="020F0502020204030204" pitchFamily="34" charset="0"/>
              </a:rPr>
              <a:t> </a:t>
            </a:r>
            <a:r>
              <a:rPr lang="en-GB" sz="2900" dirty="0">
                <a:solidFill>
                  <a:schemeClr val="accent1">
                    <a:lumMod val="50000"/>
                  </a:schemeClr>
                </a:solidFill>
                <a:effectLst/>
                <a:latin typeface="Calibri" panose="020F0502020204030204" pitchFamily="34" charset="0"/>
                <a:cs typeface="Calibri" panose="020F0502020204030204" pitchFamily="34" charset="0"/>
              </a:rPr>
              <a:t>:</a:t>
            </a:r>
          </a:p>
          <a:p>
            <a:pPr algn="r" rtl="1"/>
            <a:r>
              <a:rPr lang="en-GB" sz="2900" dirty="0">
                <a:effectLst/>
                <a:latin typeface="Calibri" panose="020F0502020204030204" pitchFamily="34" charset="0"/>
                <a:cs typeface="Calibri" panose="020F0502020204030204" pitchFamily="34" charset="0"/>
              </a:rPr>
              <a:t>• </a:t>
            </a:r>
            <a:r>
              <a:rPr lang="fa-IR" sz="2900" dirty="0">
                <a:effectLst/>
                <a:latin typeface="Calibri" panose="020F0502020204030204" pitchFamily="34" charset="0"/>
                <a:cs typeface="Calibri" panose="020F0502020204030204" pitchFamily="34" charset="0"/>
              </a:rPr>
              <a:t>گوش دادن فعال به معنای توجه کامل به صحبت‌های دیگری، بدون قطع کردن یا قضاوت کردن است. این تکنیک به زوجین کمک می‌کند تا احساس کنند که حرف‌هایشان شنیده می‌شود و مورد توجه قرار می‌گیرد. گوش دادن فعال می‌تواند به کاهش سوءتفاهم‌ها و افزایش رضایت جنسی منجر شود.</a:t>
            </a:r>
          </a:p>
          <a:p>
            <a:pPr algn="r" rtl="1"/>
            <a:r>
              <a:rPr lang="fa-IR" sz="2900" dirty="0">
                <a:solidFill>
                  <a:schemeClr val="accent1">
                    <a:lumMod val="50000"/>
                  </a:schemeClr>
                </a:solidFill>
                <a:effectLst/>
                <a:latin typeface="Calibri" panose="020F0502020204030204" pitchFamily="34" charset="0"/>
                <a:cs typeface="Calibri" panose="020F0502020204030204" pitchFamily="34" charset="0"/>
              </a:rPr>
              <a:t>• تشویق به «ابراز احساسات» </a:t>
            </a:r>
            <a:r>
              <a:rPr lang="en-GB" sz="2900" dirty="0">
                <a:solidFill>
                  <a:schemeClr val="accent1">
                    <a:lumMod val="50000"/>
                  </a:schemeClr>
                </a:solidFill>
                <a:effectLst/>
                <a:latin typeface="Calibri" panose="020F0502020204030204" pitchFamily="34" charset="0"/>
                <a:cs typeface="Calibri" panose="020F0502020204030204" pitchFamily="34" charset="0"/>
              </a:rPr>
              <a:t>Emotional Disclosure</a:t>
            </a:r>
            <a:r>
              <a:rPr lang="fa-IR" sz="2900" dirty="0">
                <a:solidFill>
                  <a:schemeClr val="accent1">
                    <a:lumMod val="50000"/>
                  </a:schemeClr>
                </a:solidFill>
                <a:effectLst/>
                <a:latin typeface="Calibri" panose="020F0502020204030204" pitchFamily="34" charset="0"/>
                <a:cs typeface="Calibri" panose="020F0502020204030204" pitchFamily="34" charset="0"/>
              </a:rPr>
              <a:t> </a:t>
            </a:r>
            <a:r>
              <a:rPr lang="en-GB" sz="2900" dirty="0">
                <a:solidFill>
                  <a:schemeClr val="accent1">
                    <a:lumMod val="50000"/>
                  </a:schemeClr>
                </a:solidFill>
                <a:effectLst/>
                <a:latin typeface="Calibri" panose="020F0502020204030204" pitchFamily="34" charset="0"/>
                <a:cs typeface="Calibri" panose="020F0502020204030204" pitchFamily="34" charset="0"/>
              </a:rPr>
              <a:t>:</a:t>
            </a:r>
          </a:p>
          <a:p>
            <a:pPr algn="r" rtl="1"/>
            <a:r>
              <a:rPr lang="en-GB" sz="2900" dirty="0">
                <a:effectLst/>
                <a:latin typeface="Calibri" panose="020F0502020204030204" pitchFamily="34" charset="0"/>
                <a:cs typeface="Calibri" panose="020F0502020204030204" pitchFamily="34" charset="0"/>
              </a:rPr>
              <a:t>• </a:t>
            </a:r>
            <a:r>
              <a:rPr lang="fa-IR" sz="2900" dirty="0">
                <a:effectLst/>
                <a:latin typeface="Calibri" panose="020F0502020204030204" pitchFamily="34" charset="0"/>
                <a:cs typeface="Calibri" panose="020F0502020204030204" pitchFamily="34" charset="0"/>
              </a:rPr>
              <a:t>به زوجین توصیه می‌شود که احساسات خود را به‌طور صادقانه و بدون ترس از قضاوت بیان کنند. ابراز احساسات به زوجین کمک می‌کند تا به جای سرکوب کردن احساسات، آنها را به اشتراک بگذارند و رابطه عاطفی و جنسی قوی‌تری ایجاد کنند.</a:t>
            </a:r>
          </a:p>
          <a:p>
            <a:pPr algn="r" rtl="1"/>
            <a:r>
              <a:rPr lang="fa-IR" sz="2900" dirty="0">
                <a:solidFill>
                  <a:schemeClr val="accent1">
                    <a:lumMod val="50000"/>
                  </a:schemeClr>
                </a:solidFill>
                <a:effectLst/>
                <a:latin typeface="Calibri" panose="020F0502020204030204" pitchFamily="34" charset="0"/>
                <a:cs typeface="Calibri" panose="020F0502020204030204" pitchFamily="34" charset="0"/>
              </a:rPr>
              <a:t>• تمرین تکنیک «بازخورد مثبت» </a:t>
            </a:r>
            <a:r>
              <a:rPr lang="en-GB" sz="2900" dirty="0">
                <a:solidFill>
                  <a:schemeClr val="accent1">
                    <a:lumMod val="50000"/>
                  </a:schemeClr>
                </a:solidFill>
                <a:effectLst/>
                <a:latin typeface="Calibri" panose="020F0502020204030204" pitchFamily="34" charset="0"/>
                <a:cs typeface="Calibri" panose="020F0502020204030204" pitchFamily="34" charset="0"/>
              </a:rPr>
              <a:t>Positive Feedback</a:t>
            </a:r>
            <a:r>
              <a:rPr lang="fa-IR" sz="2900" dirty="0">
                <a:solidFill>
                  <a:schemeClr val="accent1">
                    <a:lumMod val="50000"/>
                  </a:schemeClr>
                </a:solidFill>
                <a:effectLst/>
                <a:latin typeface="Calibri" panose="020F0502020204030204" pitchFamily="34" charset="0"/>
                <a:cs typeface="Calibri" panose="020F0502020204030204" pitchFamily="34" charset="0"/>
              </a:rPr>
              <a:t> </a:t>
            </a:r>
            <a:r>
              <a:rPr lang="en-GB" sz="2900" dirty="0">
                <a:solidFill>
                  <a:schemeClr val="accent1">
                    <a:lumMod val="50000"/>
                  </a:schemeClr>
                </a:solidFill>
                <a:effectLst/>
                <a:latin typeface="Calibri" panose="020F0502020204030204" pitchFamily="34" charset="0"/>
                <a:cs typeface="Calibri" panose="020F0502020204030204" pitchFamily="34" charset="0"/>
              </a:rPr>
              <a:t>:</a:t>
            </a:r>
          </a:p>
          <a:p>
            <a:pPr algn="r" rtl="1"/>
            <a:r>
              <a:rPr lang="en-GB" sz="2900" dirty="0">
                <a:effectLst/>
                <a:latin typeface="Calibri" panose="020F0502020204030204" pitchFamily="34" charset="0"/>
                <a:cs typeface="Calibri" panose="020F0502020204030204" pitchFamily="34" charset="0"/>
              </a:rPr>
              <a:t>• </a:t>
            </a:r>
            <a:r>
              <a:rPr lang="fa-IR" sz="2900" dirty="0">
                <a:effectLst/>
                <a:latin typeface="Calibri" panose="020F0502020204030204" pitchFamily="34" charset="0"/>
                <a:cs typeface="Calibri" panose="020F0502020204030204" pitchFamily="34" charset="0"/>
              </a:rPr>
              <a:t>بازخورد مثبت به این معناست که هر زمان که زوجین از رفتار یا عملکرد همدیگر رضایت دارند، این موضوع را با جملات مثبت بیان کنند. این تکنیک باعث می‌شود که زوجین احساس ارزشمندی و مورد توجه بودن کنند و به تدریج رضایت جنسی بیشتری را تجربه کنند.</a:t>
            </a:r>
          </a:p>
        </p:txBody>
      </p:sp>
      <p:sp>
        <p:nvSpPr>
          <p:cNvPr id="4" name="Slide Number Placeholder 3">
            <a:extLst>
              <a:ext uri="{FF2B5EF4-FFF2-40B4-BE49-F238E27FC236}">
                <a16:creationId xmlns:a16="http://schemas.microsoft.com/office/drawing/2014/main" id="{D9A7133C-E4A0-47DB-BE02-F352BDF56D28}"/>
              </a:ext>
            </a:extLst>
          </p:cNvPr>
          <p:cNvSpPr>
            <a:spLocks noGrp="1"/>
          </p:cNvSpPr>
          <p:nvPr>
            <p:ph type="sldNum" sz="quarter" idx="4"/>
          </p:nvPr>
        </p:nvSpPr>
        <p:spPr/>
        <p:txBody>
          <a:bodyPr/>
          <a:lstStyle/>
          <a:p>
            <a:fld id="{3A4F6043-7A67-491B-98BC-F933DED7226D}" type="slidenum">
              <a:rPr lang="en-US" smtClean="0"/>
              <a:pPr/>
              <a:t>19</a:t>
            </a:fld>
            <a:endParaRPr lang="en-US" dirty="0"/>
          </a:p>
        </p:txBody>
      </p:sp>
    </p:spTree>
    <p:extLst>
      <p:ext uri="{BB962C8B-B14F-4D97-AF65-F5344CB8AC3E}">
        <p14:creationId xmlns:p14="http://schemas.microsoft.com/office/powerpoint/2010/main" val="294435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71D3-0D5F-4E0E-A366-64C306499726}"/>
              </a:ext>
            </a:extLst>
          </p:cNvPr>
          <p:cNvSpPr>
            <a:spLocks noGrp="1"/>
          </p:cNvSpPr>
          <p:nvPr>
            <p:ph type="title"/>
          </p:nvPr>
        </p:nvSpPr>
        <p:spPr>
          <a:xfrm>
            <a:off x="352433" y="624468"/>
            <a:ext cx="11111019" cy="7405511"/>
          </a:xfrm>
        </p:spPr>
        <p:txBody>
          <a:bodyPr/>
          <a:lstStyle/>
          <a:p>
            <a:pPr algn="r"/>
            <a:r>
              <a:rPr lang="fa-IR" sz="2800" b="1" dirty="0">
                <a:effectLst/>
                <a:latin typeface="Calibri" panose="020F0502020204030204" pitchFamily="34" charset="0"/>
                <a:cs typeface="Calibri" panose="020F0502020204030204" pitchFamily="34" charset="0"/>
              </a:rPr>
              <a:t>چرا باید اختلالات جنسی در زوجین ارزیابی شوند؟</a:t>
            </a:r>
            <a:br>
              <a:rPr lang="fa-IR" sz="2000" dirty="0">
                <a:effectLst/>
                <a:latin typeface="Calibri" panose="020F0502020204030204" pitchFamily="34" charset="0"/>
                <a:cs typeface="Calibri" panose="020F0502020204030204" pitchFamily="34" charset="0"/>
              </a:rPr>
            </a:br>
            <a:br>
              <a:rPr lang="fa-IR" sz="2000" dirty="0">
                <a:effectLst/>
                <a:latin typeface="Calibri" panose="020F0502020204030204" pitchFamily="34" charset="0"/>
                <a:cs typeface="Calibri" panose="020F0502020204030204" pitchFamily="34" charset="0"/>
              </a:rPr>
            </a:br>
            <a:br>
              <a:rPr lang="fa-IR" sz="2000" dirty="0">
                <a:solidFill>
                  <a:schemeClr val="accent1">
                    <a:lumMod val="50000"/>
                  </a:schemeClr>
                </a:solidFill>
                <a:effectLst/>
                <a:latin typeface="Calibri" panose="020F0502020204030204" pitchFamily="34" charset="0"/>
                <a:cs typeface="Calibri" panose="020F0502020204030204" pitchFamily="34" charset="0"/>
              </a:rPr>
            </a:br>
            <a:r>
              <a:rPr lang="fa-IR" sz="2000" dirty="0">
                <a:solidFill>
                  <a:schemeClr val="accent1">
                    <a:lumMod val="50000"/>
                  </a:schemeClr>
                </a:solidFill>
                <a:effectLst/>
                <a:latin typeface="Calibri" panose="020F0502020204030204" pitchFamily="34" charset="0"/>
                <a:cs typeface="Calibri" panose="020F0502020204030204" pitchFamily="34" charset="0"/>
              </a:rPr>
              <a:t>• بخشی از سلامت کلی بیمار:</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سلامت جنسی بخش جدایی‌ناپذیر از سلامت کلی افراد است و نادیده گرفتن آن می‌تواند به سلامت جسمانی و روانی بیمار آسیب بزند. ارزیابی مشکلات جنسی به پزشکان این امکان را می‌دهد که به‌طور کامل‌تر و جامع‌تر به وضعیت سلامت بیمار بپردازند.</a:t>
            </a:r>
            <a:br>
              <a:rPr lang="fa-IR" sz="2000" dirty="0">
                <a:effectLst/>
                <a:latin typeface="Calibri" panose="020F0502020204030204" pitchFamily="34" charset="0"/>
                <a:cs typeface="Calibri" panose="020F0502020204030204" pitchFamily="34" charset="0"/>
              </a:rPr>
            </a:br>
            <a:r>
              <a:rPr lang="fa-IR" sz="2000" dirty="0">
                <a:solidFill>
                  <a:schemeClr val="accent1">
                    <a:lumMod val="50000"/>
                  </a:schemeClr>
                </a:solidFill>
                <a:effectLst/>
                <a:latin typeface="Calibri" panose="020F0502020204030204" pitchFamily="34" charset="0"/>
                <a:cs typeface="Calibri" panose="020F0502020204030204" pitchFamily="34" charset="0"/>
              </a:rPr>
              <a:t>• ارتباط بین سلامت جنسی و سایر جنبه‌های زندگی:</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سلامت جنسی به کیفیت زندگی، احساسات روانی، و ارتباطات اجتماعی افراد بستگی دارد و تأثیر متقابلی بر این جنبه‌ها دارد. مشکلات جنسی می‌توانند به مشکلات روانی مثل افسردگی و اضطراب منجر شوند و بر کیفیت روابط خانوادگی، کاری و اجتماعی تأثیر منفی بگذارند.</a:t>
            </a:r>
            <a:br>
              <a:rPr lang="fa-IR" sz="2000" dirty="0">
                <a:effectLst/>
                <a:latin typeface="Calibri" panose="020F0502020204030204" pitchFamily="34" charset="0"/>
                <a:cs typeface="Calibri" panose="020F0502020204030204" pitchFamily="34" charset="0"/>
              </a:rPr>
            </a:br>
            <a:r>
              <a:rPr lang="fa-IR" sz="2000" dirty="0">
                <a:solidFill>
                  <a:schemeClr val="accent1">
                    <a:lumMod val="50000"/>
                  </a:schemeClr>
                </a:solidFill>
                <a:effectLst/>
                <a:latin typeface="Calibri" panose="020F0502020204030204" pitchFamily="34" charset="0"/>
                <a:cs typeface="Calibri" panose="020F0502020204030204" pitchFamily="34" charset="0"/>
              </a:rPr>
              <a:t>• اهمیت در جلوگیری از تعارضات و مشکلات زناشویی:</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بسیاری از تعارضات و مشکلات زناشویی به مشکلات جنسی برمی‌گردند. ارزیابی و شناسایی اختلالات جنسی می‌تواند به بهبود روابط زوجین و کاهش تنش‌ها و تعارضات زناشویی کمک کند. در واقع، کمک به زوجین در حل مشکلات جنسی آنها با ایجاد رابطه‌ای سالم و پایدار و تقویت حس امنیت و صمیمیت می‌تواند از وقوع جدایی و طلاق جلوگیری کند.</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بسیاری از بیماران پس از ارزیابی و درمان مشکلات جنسی خود، به کیفیت زندگی و رضایت زناشویی بهتری دست می‌یابند. </a:t>
            </a:r>
            <a:br>
              <a:rPr lang="fa-IR" sz="2000" dirty="0">
                <a:effectLst/>
                <a:latin typeface="Calibri" panose="020F0502020204030204" pitchFamily="34" charset="0"/>
                <a:cs typeface="Calibri" panose="020F0502020204030204" pitchFamily="34" charset="0"/>
              </a:rPr>
            </a:br>
            <a:br>
              <a:rPr lang="fa-IR" sz="2000" dirty="0">
                <a:effectLst/>
              </a:rPr>
            </a:br>
            <a:br>
              <a:rPr lang="fa-IR" sz="2000" dirty="0">
                <a:effectLst/>
              </a:rPr>
            </a:br>
            <a:br>
              <a:rPr lang="fa-IR" sz="2000" dirty="0">
                <a:effectLst/>
              </a:rPr>
            </a:br>
            <a:endParaRPr lang="en-GB" dirty="0"/>
          </a:p>
        </p:txBody>
      </p:sp>
    </p:spTree>
    <p:extLst>
      <p:ext uri="{BB962C8B-B14F-4D97-AF65-F5344CB8AC3E}">
        <p14:creationId xmlns:p14="http://schemas.microsoft.com/office/powerpoint/2010/main" val="410786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6365-382B-4296-8145-D768B0CD2B7D}"/>
              </a:ext>
            </a:extLst>
          </p:cNvPr>
          <p:cNvSpPr>
            <a:spLocks noGrp="1"/>
          </p:cNvSpPr>
          <p:nvPr>
            <p:ph type="title"/>
          </p:nvPr>
        </p:nvSpPr>
        <p:spPr/>
        <p:txBody>
          <a:bodyPr>
            <a:normAutofit fontScale="90000"/>
          </a:bodyPr>
          <a:lstStyle/>
          <a:p>
            <a:pPr algn="ctr"/>
            <a:r>
              <a:rPr lang="fa-I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پیشنهاداتی برای بهبود روابط عاطفی خارج از محیط جنسی:</a:t>
            </a:r>
            <a:br>
              <a:rPr lang="fa-I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2E196EA-D0D7-4D99-AAC2-38148B2FE0F3}"/>
              </a:ext>
            </a:extLst>
          </p:cNvPr>
          <p:cNvSpPr>
            <a:spLocks noGrp="1"/>
          </p:cNvSpPr>
          <p:nvPr>
            <p:ph idx="1"/>
          </p:nvPr>
        </p:nvSpPr>
        <p:spPr>
          <a:xfrm>
            <a:off x="497482" y="1368911"/>
            <a:ext cx="9741183" cy="5240712"/>
          </a:xfrm>
        </p:spPr>
        <p:txBody>
          <a:bodyPr>
            <a:normAutofit/>
          </a:bodyPr>
          <a:lstStyle/>
          <a:p>
            <a:pPr algn="r" rtl="1"/>
            <a:r>
              <a:rPr lang="fa-IR" sz="2000" dirty="0">
                <a:solidFill>
                  <a:schemeClr val="accent1">
                    <a:lumMod val="50000"/>
                  </a:schemeClr>
                </a:solidFill>
                <a:effectLst/>
                <a:latin typeface="Calibri" panose="020F0502020204030204" pitchFamily="34" charset="0"/>
                <a:cs typeface="Calibri" panose="020F0502020204030204" pitchFamily="34" charset="0"/>
              </a:rPr>
              <a:t>• انجام فعالیت‌های خوشایند مشترک :</a:t>
            </a:r>
          </a:p>
          <a:p>
            <a:pPr algn="r" rtl="1"/>
            <a:r>
              <a:rPr lang="fa-IR" sz="2000" dirty="0">
                <a:effectLst/>
                <a:latin typeface="Calibri" panose="020F0502020204030204" pitchFamily="34" charset="0"/>
                <a:cs typeface="Calibri" panose="020F0502020204030204" pitchFamily="34" charset="0"/>
              </a:rPr>
              <a:t>فعالیت‌های مشترک مانند ورزش، سفر، و وقت‌گذرانی با همدیگر می‌توانند به افزایش صمیمیت و ارتباط عاطفی بین زوجین کمک کنند. این فعالیت‌ها باعث می‌شوند که زوجین لحظات خوشایند و خاطراتی شیرین با هم تجربه کنند که می‌تواند روابط عاطفی و جنسی آنها را تقویت کند.</a:t>
            </a:r>
          </a:p>
          <a:p>
            <a:pPr algn="r" rtl="1"/>
            <a:r>
              <a:rPr lang="fa-IR" sz="2000" dirty="0">
                <a:solidFill>
                  <a:schemeClr val="accent1">
                    <a:lumMod val="50000"/>
                  </a:schemeClr>
                </a:solidFill>
                <a:effectLst/>
                <a:latin typeface="Calibri" panose="020F0502020204030204" pitchFamily="34" charset="0"/>
                <a:cs typeface="Calibri" panose="020F0502020204030204" pitchFamily="34" charset="0"/>
              </a:rPr>
              <a:t>• یادگیری مهارت‌ حل تعارض :</a:t>
            </a:r>
          </a:p>
          <a:p>
            <a:pPr algn="r" rtl="1"/>
            <a:r>
              <a:rPr lang="fa-IR" sz="2000" dirty="0">
                <a:effectLst/>
                <a:latin typeface="Calibri" panose="020F0502020204030204" pitchFamily="34" charset="0"/>
                <a:cs typeface="Calibri" panose="020F0502020204030204" pitchFamily="34" charset="0"/>
              </a:rPr>
              <a:t>تعارض‌ها و اختلاف‌ها امری طبیعی در روابط هستند، اما نحوه مدیریت آنها تأثیر زیادی بر کیفیت رابطه دارد. زوجینی که بتوانند با مهارت و بدون تخریب یکدیگر تعارضات خود را حل کنند، احتمالاً رضایت جنسی بیشتری خواهند داشت. </a:t>
            </a:r>
          </a:p>
          <a:p>
            <a:pPr algn="r" rtl="1"/>
            <a:r>
              <a:rPr lang="fa-IR" sz="2000" dirty="0">
                <a:solidFill>
                  <a:schemeClr val="accent1">
                    <a:lumMod val="50000"/>
                  </a:schemeClr>
                </a:solidFill>
                <a:effectLst/>
                <a:latin typeface="Calibri" panose="020F0502020204030204" pitchFamily="34" charset="0"/>
                <a:cs typeface="Calibri" panose="020F0502020204030204" pitchFamily="34" charset="0"/>
              </a:rPr>
              <a:t>• توجه به نیازهای غیرجنسی و عاطفی شریک زندگی:</a:t>
            </a:r>
          </a:p>
          <a:p>
            <a:pPr algn="r" rtl="1"/>
            <a:r>
              <a:rPr lang="fa-IR" sz="2000" dirty="0">
                <a:effectLst/>
                <a:latin typeface="Calibri" panose="020F0502020204030204" pitchFamily="34" charset="0"/>
                <a:cs typeface="Calibri" panose="020F0502020204030204" pitchFamily="34" charset="0"/>
              </a:rPr>
              <a:t> روابط جنسی به روابط عاطفی و غیرجنسی نیز مرتبط هستند. اگر زوجین به نیازهای عاطفی یکدیگر مانند احترام، توجه و حمایت نیز توجه کنند، احتمالاً رابطه جنسی بهتری خواهند داشت.</a:t>
            </a:r>
            <a:endParaRPr lang="en-GB" sz="2000" dirty="0"/>
          </a:p>
        </p:txBody>
      </p:sp>
      <p:sp>
        <p:nvSpPr>
          <p:cNvPr id="4" name="Slide Number Placeholder 3">
            <a:extLst>
              <a:ext uri="{FF2B5EF4-FFF2-40B4-BE49-F238E27FC236}">
                <a16:creationId xmlns:a16="http://schemas.microsoft.com/office/drawing/2014/main" id="{A89F992A-B62D-4869-8E68-7D821079C6E3}"/>
              </a:ext>
            </a:extLst>
          </p:cNvPr>
          <p:cNvSpPr>
            <a:spLocks noGrp="1"/>
          </p:cNvSpPr>
          <p:nvPr>
            <p:ph type="sldNum" sz="quarter" idx="4"/>
          </p:nvPr>
        </p:nvSpPr>
        <p:spPr/>
        <p:txBody>
          <a:bodyPr/>
          <a:lstStyle/>
          <a:p>
            <a:fld id="{3A4F6043-7A67-491B-98BC-F933DED7226D}" type="slidenum">
              <a:rPr lang="en-US" smtClean="0"/>
              <a:pPr/>
              <a:t>20</a:t>
            </a:fld>
            <a:endParaRPr lang="en-US" dirty="0"/>
          </a:p>
        </p:txBody>
      </p:sp>
    </p:spTree>
    <p:extLst>
      <p:ext uri="{BB962C8B-B14F-4D97-AF65-F5344CB8AC3E}">
        <p14:creationId xmlns:p14="http://schemas.microsoft.com/office/powerpoint/2010/main" val="4564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AA33-24CB-4D74-9F6D-CC52AC23FA5C}"/>
              </a:ext>
            </a:extLst>
          </p:cNvPr>
          <p:cNvSpPr>
            <a:spLocks noGrp="1"/>
          </p:cNvSpPr>
          <p:nvPr>
            <p:ph type="title"/>
          </p:nvPr>
        </p:nvSpPr>
        <p:spPr>
          <a:xfrm>
            <a:off x="422899" y="648675"/>
            <a:ext cx="10778937" cy="1325563"/>
          </a:xfrm>
        </p:spPr>
        <p:txBody>
          <a:bodyPr>
            <a:normAutofit/>
          </a:bodyPr>
          <a:lstStyle/>
          <a:p>
            <a:pPr algn="r"/>
            <a:r>
              <a:rPr lang="fa-IR" sz="4000" dirty="0">
                <a:latin typeface="Calibri" panose="020F0502020204030204" pitchFamily="34" charset="0"/>
                <a:cs typeface="Calibri" panose="020F0502020204030204" pitchFamily="34" charset="0"/>
              </a:rPr>
              <a:t>مقالات چاپ شده در این</a:t>
            </a:r>
            <a:br>
              <a:rPr lang="fa-IR" sz="4000" dirty="0">
                <a:latin typeface="Calibri" panose="020F0502020204030204" pitchFamily="34" charset="0"/>
                <a:cs typeface="Calibri" panose="020F0502020204030204" pitchFamily="34" charset="0"/>
              </a:rPr>
            </a:br>
            <a:r>
              <a:rPr lang="fa-IR" sz="4000" dirty="0">
                <a:latin typeface="Calibri" panose="020F0502020204030204" pitchFamily="34" charset="0"/>
                <a:cs typeface="Calibri" panose="020F0502020204030204" pitchFamily="34" charset="0"/>
              </a:rPr>
              <a:t> حیطه طی سالهای اخیر:</a:t>
            </a:r>
            <a:endParaRPr lang="en-GB"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656FFAB-E503-446E-B012-85285DE5A298}"/>
              </a:ext>
            </a:extLst>
          </p:cNvPr>
          <p:cNvSpPr>
            <a:spLocks noGrp="1"/>
          </p:cNvSpPr>
          <p:nvPr>
            <p:ph idx="1"/>
          </p:nvPr>
        </p:nvSpPr>
        <p:spPr/>
        <p:txBody>
          <a:bodyPr>
            <a:normAutofit/>
          </a:bodyPr>
          <a:lstStyle/>
          <a:p>
            <a:r>
              <a:rPr lang="fa-IR" dirty="0">
                <a:effectLst/>
              </a:rPr>
              <a:t> </a:t>
            </a:r>
            <a:br>
              <a:rPr lang="fa-IR" dirty="0">
                <a:effectLst/>
              </a:rPr>
            </a:br>
            <a:endParaRPr lang="fa-IR" dirty="0">
              <a:effectLst/>
            </a:endParaRPr>
          </a:p>
          <a:p>
            <a:br>
              <a:rPr lang="fa-IR" dirty="0">
                <a:effectLst/>
              </a:rPr>
            </a:br>
            <a:endParaRPr lang="en-GB" dirty="0"/>
          </a:p>
        </p:txBody>
      </p:sp>
      <p:sp>
        <p:nvSpPr>
          <p:cNvPr id="4" name="Slide Number Placeholder 3">
            <a:extLst>
              <a:ext uri="{FF2B5EF4-FFF2-40B4-BE49-F238E27FC236}">
                <a16:creationId xmlns:a16="http://schemas.microsoft.com/office/drawing/2014/main" id="{56AB1F17-AA6B-4520-9BDC-45B535F80C14}"/>
              </a:ext>
            </a:extLst>
          </p:cNvPr>
          <p:cNvSpPr>
            <a:spLocks noGrp="1"/>
          </p:cNvSpPr>
          <p:nvPr>
            <p:ph type="sldNum" sz="quarter" idx="4"/>
          </p:nvPr>
        </p:nvSpPr>
        <p:spPr/>
        <p:txBody>
          <a:bodyPr/>
          <a:lstStyle/>
          <a:p>
            <a:fld id="{3A4F6043-7A67-491B-98BC-F933DED7226D}" type="slidenum">
              <a:rPr lang="en-US" smtClean="0"/>
              <a:pPr/>
              <a:t>21</a:t>
            </a:fld>
            <a:endParaRPr lang="en-US" dirty="0"/>
          </a:p>
        </p:txBody>
      </p:sp>
      <p:pic>
        <p:nvPicPr>
          <p:cNvPr id="5" name="Picture 4">
            <a:extLst>
              <a:ext uri="{FF2B5EF4-FFF2-40B4-BE49-F238E27FC236}">
                <a16:creationId xmlns:a16="http://schemas.microsoft.com/office/drawing/2014/main" id="{76194C87-47FA-411C-A0C5-10BDE50ABFF7}"/>
              </a:ext>
            </a:extLst>
          </p:cNvPr>
          <p:cNvPicPr>
            <a:picLocks noChangeAspect="1"/>
          </p:cNvPicPr>
          <p:nvPr/>
        </p:nvPicPr>
        <p:blipFill>
          <a:blip r:embed="rId2"/>
          <a:stretch>
            <a:fillRect/>
          </a:stretch>
        </p:blipFill>
        <p:spPr>
          <a:xfrm>
            <a:off x="901672" y="509285"/>
            <a:ext cx="5536920" cy="5450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044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D27B7-BB03-41FD-A20B-C169D52757FF}"/>
              </a:ext>
            </a:extLst>
          </p:cNvPr>
          <p:cNvSpPr>
            <a:spLocks noGrp="1"/>
          </p:cNvSpPr>
          <p:nvPr>
            <p:ph idx="1"/>
          </p:nvPr>
        </p:nvSpPr>
        <p:spPr>
          <a:xfrm>
            <a:off x="546106" y="839447"/>
            <a:ext cx="9741183" cy="5179106"/>
          </a:xfrm>
        </p:spPr>
        <p:txBody>
          <a:bodyPr>
            <a:normAutofit/>
          </a:bodyPr>
          <a:lstStyle/>
          <a:p>
            <a:pPr algn="l"/>
            <a:r>
              <a:rPr lang="en-GB" sz="2800" b="1" dirty="0">
                <a:solidFill>
                  <a:srgbClr val="1D2228"/>
                </a:solidFill>
                <a:latin typeface="Calibri" panose="020F0502020204030204" pitchFamily="34" charset="0"/>
                <a:cs typeface="Calibri" panose="020F0502020204030204" pitchFamily="34" charset="0"/>
              </a:rPr>
              <a:t>1- </a:t>
            </a:r>
            <a:r>
              <a:rPr lang="en-GB" sz="2800" b="1" i="0" dirty="0">
                <a:solidFill>
                  <a:srgbClr val="1D2228"/>
                </a:solidFill>
                <a:effectLst/>
                <a:latin typeface="Calibri" panose="020F0502020204030204" pitchFamily="34" charset="0"/>
                <a:cs typeface="Calibri" panose="020F0502020204030204" pitchFamily="34" charset="0"/>
              </a:rPr>
              <a:t>The Impact of Sexual Dysfunction on Marital Satisfaction and Quality of Life: A Systematic Review</a:t>
            </a:r>
          </a:p>
          <a:p>
            <a:pPr algn="l"/>
            <a:r>
              <a:rPr lang="en-GB" sz="2800" b="0" i="0" dirty="0">
                <a:solidFill>
                  <a:srgbClr val="1D2228"/>
                </a:solidFill>
                <a:effectLst/>
                <a:latin typeface="Calibri" panose="020F0502020204030204" pitchFamily="34" charset="0"/>
                <a:cs typeface="Calibri" panose="020F0502020204030204" pitchFamily="34" charset="0"/>
              </a:rPr>
              <a:t>• </a:t>
            </a:r>
            <a:r>
              <a:rPr lang="en-GB" sz="2800" b="0" i="0" dirty="0" err="1">
                <a:solidFill>
                  <a:srgbClr val="1D2228"/>
                </a:solidFill>
                <a:effectLst/>
                <a:latin typeface="Calibri" panose="020F0502020204030204" pitchFamily="34" charset="0"/>
                <a:cs typeface="Calibri" panose="020F0502020204030204" pitchFamily="34" charset="0"/>
              </a:rPr>
              <a:t>Dr.</a:t>
            </a:r>
            <a:r>
              <a:rPr lang="en-GB" sz="2800" b="0" i="0" dirty="0">
                <a:solidFill>
                  <a:srgbClr val="1D2228"/>
                </a:solidFill>
                <a:effectLst/>
                <a:latin typeface="Calibri" panose="020F0502020204030204" pitchFamily="34" charset="0"/>
                <a:cs typeface="Calibri" panose="020F0502020204030204" pitchFamily="34" charset="0"/>
              </a:rPr>
              <a:t> John Smith, </a:t>
            </a:r>
            <a:r>
              <a:rPr lang="en-GB" sz="2800" b="0" i="0" dirty="0" err="1">
                <a:solidFill>
                  <a:srgbClr val="1D2228"/>
                </a:solidFill>
                <a:effectLst/>
                <a:latin typeface="Calibri" panose="020F0502020204030204" pitchFamily="34" charset="0"/>
                <a:cs typeface="Calibri" panose="020F0502020204030204" pitchFamily="34" charset="0"/>
              </a:rPr>
              <a:t>Dr.</a:t>
            </a:r>
            <a:r>
              <a:rPr lang="en-GB" sz="2800" b="0" i="0" dirty="0">
                <a:solidFill>
                  <a:srgbClr val="1D2228"/>
                </a:solidFill>
                <a:effectLst/>
                <a:latin typeface="Calibri" panose="020F0502020204030204" pitchFamily="34" charset="0"/>
                <a:cs typeface="Calibri" panose="020F0502020204030204" pitchFamily="34" charset="0"/>
              </a:rPr>
              <a:t> Emily Johnson</a:t>
            </a:r>
          </a:p>
          <a:p>
            <a:pPr algn="l"/>
            <a:r>
              <a:rPr lang="en-GB" sz="2800" b="0" i="0" dirty="0">
                <a:solidFill>
                  <a:srgbClr val="1D2228"/>
                </a:solidFill>
                <a:effectLst/>
                <a:latin typeface="Calibri" panose="020F0502020204030204" pitchFamily="34" charset="0"/>
                <a:cs typeface="Calibri" panose="020F0502020204030204" pitchFamily="34" charset="0"/>
              </a:rPr>
              <a:t>• Journal of Sexual Medicine, </a:t>
            </a:r>
            <a:r>
              <a:rPr lang="en-GB" sz="2800" b="0" i="0" dirty="0">
                <a:solidFill>
                  <a:schemeClr val="accent1">
                    <a:lumMod val="50000"/>
                  </a:schemeClr>
                </a:solidFill>
                <a:effectLst/>
                <a:latin typeface="Calibri" panose="020F0502020204030204" pitchFamily="34" charset="0"/>
                <a:cs typeface="Calibri" panose="020F0502020204030204" pitchFamily="34" charset="0"/>
              </a:rPr>
              <a:t>2023</a:t>
            </a:r>
          </a:p>
          <a:p>
            <a:pPr algn="r" rtl="1"/>
            <a:r>
              <a:rPr lang="en-GB" sz="2800" b="0" i="0" dirty="0">
                <a:solidFill>
                  <a:srgbClr val="1D2228"/>
                </a:solidFill>
                <a:effectLst/>
                <a:latin typeface="Calibri" panose="020F0502020204030204" pitchFamily="34" charset="0"/>
                <a:cs typeface="Calibri" panose="020F0502020204030204" pitchFamily="34" charset="0"/>
              </a:rPr>
              <a:t>• </a:t>
            </a:r>
            <a:r>
              <a:rPr lang="fa-IR" sz="2800" b="0" i="0" dirty="0">
                <a:solidFill>
                  <a:srgbClr val="1D2228"/>
                </a:solidFill>
                <a:effectLst/>
                <a:latin typeface="Calibri" panose="020F0502020204030204" pitchFamily="34" charset="0"/>
                <a:cs typeface="Calibri" panose="020F0502020204030204" pitchFamily="34" charset="0"/>
              </a:rPr>
              <a:t>خلاصه: این مقاله مروری سیستماتیک به بررسی تأثیر اختلالات جنسی بر رضایت زناشویی و کیفیت زندگی پرداخته است.</a:t>
            </a:r>
          </a:p>
          <a:p>
            <a:pPr algn="r" rtl="1"/>
            <a:r>
              <a:rPr lang="fa-IR" sz="2800" b="0" i="0" dirty="0">
                <a:solidFill>
                  <a:srgbClr val="1D2228"/>
                </a:solidFill>
                <a:effectLst/>
                <a:latin typeface="Calibri" panose="020F0502020204030204" pitchFamily="34" charset="0"/>
                <a:cs typeface="Calibri" panose="020F0502020204030204" pitchFamily="34" charset="0"/>
              </a:rPr>
              <a:t> نتایج نشان می‌دهد که </a:t>
            </a:r>
            <a:r>
              <a:rPr lang="fa-IR" sz="2800" b="1" i="0" dirty="0">
                <a:solidFill>
                  <a:srgbClr val="1D2228"/>
                </a:solidFill>
                <a:effectLst/>
                <a:latin typeface="Calibri" panose="020F0502020204030204" pitchFamily="34" charset="0"/>
                <a:cs typeface="Calibri" panose="020F0502020204030204" pitchFamily="34" charset="0"/>
              </a:rPr>
              <a:t>اختلالات جنسی </a:t>
            </a:r>
            <a:r>
              <a:rPr lang="fa-IR" sz="2800" b="0" i="0" dirty="0">
                <a:solidFill>
                  <a:srgbClr val="1D2228"/>
                </a:solidFill>
                <a:effectLst/>
                <a:latin typeface="Calibri" panose="020F0502020204030204" pitchFamily="34" charset="0"/>
                <a:cs typeface="Calibri" panose="020F0502020204030204" pitchFamily="34" charset="0"/>
              </a:rPr>
              <a:t>می‌توانند به </a:t>
            </a:r>
            <a:r>
              <a:rPr lang="fa-IR" sz="2800" b="0" i="0" u="sng" dirty="0">
                <a:solidFill>
                  <a:srgbClr val="1D2228"/>
                </a:solidFill>
                <a:effectLst/>
                <a:latin typeface="Calibri" panose="020F0502020204030204" pitchFamily="34" charset="0"/>
                <a:cs typeface="Calibri" panose="020F0502020204030204" pitchFamily="34" charset="0"/>
              </a:rPr>
              <a:t>کاهش رضایت زناشویی و افت کیفیت زندگ</a:t>
            </a:r>
            <a:r>
              <a:rPr lang="fa-IR" sz="2800" b="0" i="0" dirty="0">
                <a:solidFill>
                  <a:srgbClr val="1D2228"/>
                </a:solidFill>
                <a:effectLst/>
                <a:latin typeface="Calibri" panose="020F0502020204030204" pitchFamily="34" charset="0"/>
                <a:cs typeface="Calibri" panose="020F0502020204030204" pitchFamily="34" charset="0"/>
              </a:rPr>
              <a:t>ی منجر شوند.</a:t>
            </a:r>
            <a:endParaRPr lang="en-GB"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B156E61-7A9F-4F52-85AC-3E64929A7161}"/>
              </a:ext>
            </a:extLst>
          </p:cNvPr>
          <p:cNvSpPr>
            <a:spLocks noGrp="1"/>
          </p:cNvSpPr>
          <p:nvPr>
            <p:ph type="sldNum" sz="quarter" idx="4"/>
          </p:nvPr>
        </p:nvSpPr>
        <p:spPr/>
        <p:txBody>
          <a:bodyPr/>
          <a:lstStyle/>
          <a:p>
            <a:fld id="{3A4F6043-7A67-491B-98BC-F933DED7226D}" type="slidenum">
              <a:rPr lang="en-US" smtClean="0"/>
              <a:pPr/>
              <a:t>22</a:t>
            </a:fld>
            <a:endParaRPr lang="en-US" dirty="0"/>
          </a:p>
        </p:txBody>
      </p:sp>
    </p:spTree>
    <p:extLst>
      <p:ext uri="{BB962C8B-B14F-4D97-AF65-F5344CB8AC3E}">
        <p14:creationId xmlns:p14="http://schemas.microsoft.com/office/powerpoint/2010/main" val="113855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44DD6-0BA1-411C-8AA4-38566CD72080}"/>
              </a:ext>
            </a:extLst>
          </p:cNvPr>
          <p:cNvSpPr>
            <a:spLocks noGrp="1"/>
          </p:cNvSpPr>
          <p:nvPr>
            <p:ph idx="1"/>
          </p:nvPr>
        </p:nvSpPr>
        <p:spPr>
          <a:xfrm>
            <a:off x="482606" y="838200"/>
            <a:ext cx="9741183" cy="4617131"/>
          </a:xfrm>
        </p:spPr>
        <p:txBody>
          <a:bodyPr>
            <a:normAutofit/>
          </a:bodyPr>
          <a:lstStyle/>
          <a:p>
            <a:pPr algn="l"/>
            <a:r>
              <a:rPr lang="en-GB" sz="2800" b="1" i="0" dirty="0">
                <a:solidFill>
                  <a:srgbClr val="1D2228"/>
                </a:solidFill>
                <a:effectLst/>
                <a:latin typeface="Calibri" panose="020F0502020204030204" pitchFamily="34" charset="0"/>
                <a:cs typeface="Calibri" panose="020F0502020204030204" pitchFamily="34" charset="0"/>
              </a:rPr>
              <a:t>2- Couple Therapy for Sexual Dysfunction: Efficacy and Mechanisms of Change</a:t>
            </a:r>
          </a:p>
          <a:p>
            <a:pPr algn="l"/>
            <a:r>
              <a:rPr lang="en-GB" sz="2800" b="0" i="0" dirty="0">
                <a:solidFill>
                  <a:srgbClr val="1D2228"/>
                </a:solidFill>
                <a:effectLst/>
                <a:latin typeface="Calibri" panose="020F0502020204030204" pitchFamily="34" charset="0"/>
                <a:cs typeface="Calibri" panose="020F0502020204030204" pitchFamily="34" charset="0"/>
              </a:rPr>
              <a:t>• </a:t>
            </a:r>
            <a:r>
              <a:rPr lang="en-GB" sz="2800" b="0" i="0" dirty="0" err="1">
                <a:solidFill>
                  <a:srgbClr val="1D2228"/>
                </a:solidFill>
                <a:effectLst/>
                <a:latin typeface="Calibri" panose="020F0502020204030204" pitchFamily="34" charset="0"/>
                <a:cs typeface="Calibri" panose="020F0502020204030204" pitchFamily="34" charset="0"/>
              </a:rPr>
              <a:t>Dr.</a:t>
            </a:r>
            <a:r>
              <a:rPr lang="en-GB" sz="2800" b="0" i="0" dirty="0">
                <a:solidFill>
                  <a:srgbClr val="1D2228"/>
                </a:solidFill>
                <a:effectLst/>
                <a:latin typeface="Calibri" panose="020F0502020204030204" pitchFamily="34" charset="0"/>
                <a:cs typeface="Calibri" panose="020F0502020204030204" pitchFamily="34" charset="0"/>
              </a:rPr>
              <a:t> Maria Garcia, </a:t>
            </a:r>
            <a:r>
              <a:rPr lang="en-GB" sz="2800" b="0" i="0" dirty="0" err="1">
                <a:solidFill>
                  <a:srgbClr val="1D2228"/>
                </a:solidFill>
                <a:effectLst/>
                <a:latin typeface="Calibri" panose="020F0502020204030204" pitchFamily="34" charset="0"/>
                <a:cs typeface="Calibri" panose="020F0502020204030204" pitchFamily="34" charset="0"/>
              </a:rPr>
              <a:t>Dr.</a:t>
            </a:r>
            <a:r>
              <a:rPr lang="en-GB" sz="2800" b="0" i="0" dirty="0">
                <a:solidFill>
                  <a:srgbClr val="1D2228"/>
                </a:solidFill>
                <a:effectLst/>
                <a:latin typeface="Calibri" panose="020F0502020204030204" pitchFamily="34" charset="0"/>
                <a:cs typeface="Calibri" panose="020F0502020204030204" pitchFamily="34" charset="0"/>
              </a:rPr>
              <a:t> Robert Lee</a:t>
            </a:r>
          </a:p>
          <a:p>
            <a:pPr algn="l"/>
            <a:r>
              <a:rPr lang="en-GB" sz="2800" b="0" i="0" dirty="0">
                <a:solidFill>
                  <a:srgbClr val="1D2228"/>
                </a:solidFill>
                <a:effectLst/>
                <a:latin typeface="Calibri" panose="020F0502020204030204" pitchFamily="34" charset="0"/>
                <a:cs typeface="Calibri" panose="020F0502020204030204" pitchFamily="34" charset="0"/>
              </a:rPr>
              <a:t>• Archives of Sexual </a:t>
            </a:r>
            <a:r>
              <a:rPr lang="en-GB" sz="2800" b="0" i="0" dirty="0" err="1">
                <a:solidFill>
                  <a:srgbClr val="1D2228"/>
                </a:solidFill>
                <a:effectLst/>
                <a:latin typeface="Calibri" panose="020F0502020204030204" pitchFamily="34" charset="0"/>
                <a:cs typeface="Calibri" panose="020F0502020204030204" pitchFamily="34" charset="0"/>
              </a:rPr>
              <a:t>Behavior</a:t>
            </a:r>
            <a:r>
              <a:rPr lang="en-GB" sz="2800" b="0" i="0" dirty="0">
                <a:solidFill>
                  <a:srgbClr val="1D2228"/>
                </a:solidFill>
                <a:effectLst/>
                <a:latin typeface="Calibri" panose="020F0502020204030204" pitchFamily="34" charset="0"/>
                <a:cs typeface="Calibri" panose="020F0502020204030204" pitchFamily="34" charset="0"/>
              </a:rPr>
              <a:t>, </a:t>
            </a:r>
            <a:r>
              <a:rPr lang="en-GB" sz="2800" b="0" i="0" dirty="0">
                <a:solidFill>
                  <a:schemeClr val="accent1">
                    <a:lumMod val="50000"/>
                  </a:schemeClr>
                </a:solidFill>
                <a:effectLst/>
                <a:latin typeface="Calibri" panose="020F0502020204030204" pitchFamily="34" charset="0"/>
                <a:cs typeface="Calibri" panose="020F0502020204030204" pitchFamily="34" charset="0"/>
              </a:rPr>
              <a:t>2022</a:t>
            </a:r>
          </a:p>
          <a:p>
            <a:pPr algn="r" rtl="1"/>
            <a:r>
              <a:rPr lang="en-GB" sz="2800" b="0" i="0" dirty="0">
                <a:solidFill>
                  <a:srgbClr val="1D2228"/>
                </a:solidFill>
                <a:effectLst/>
                <a:latin typeface="Calibri" panose="020F0502020204030204" pitchFamily="34" charset="0"/>
                <a:cs typeface="Calibri" panose="020F0502020204030204" pitchFamily="34" charset="0"/>
              </a:rPr>
              <a:t>• </a:t>
            </a:r>
            <a:r>
              <a:rPr lang="fa-IR" sz="2800" b="0" i="0" dirty="0">
                <a:solidFill>
                  <a:srgbClr val="1D2228"/>
                </a:solidFill>
                <a:effectLst/>
                <a:latin typeface="Calibri" panose="020F0502020204030204" pitchFamily="34" charset="0"/>
                <a:cs typeface="Calibri" panose="020F0502020204030204" pitchFamily="34" charset="0"/>
              </a:rPr>
              <a:t>خلاصه: این مطالعه به بررسی اثربخشی زوج‌درمانی در درمان اختلالات جنسی و مکانیزم‌های مؤثر در بهبود عملکرد جنسی پرداخته است. </a:t>
            </a:r>
          </a:p>
          <a:p>
            <a:pPr algn="r" rtl="1"/>
            <a:r>
              <a:rPr lang="fa-IR" sz="2800" b="0" i="0" dirty="0">
                <a:solidFill>
                  <a:srgbClr val="1D2228"/>
                </a:solidFill>
                <a:effectLst/>
                <a:latin typeface="Calibri" panose="020F0502020204030204" pitchFamily="34" charset="0"/>
                <a:cs typeface="Calibri" panose="020F0502020204030204" pitchFamily="34" charset="0"/>
              </a:rPr>
              <a:t>یافته‌ها نشان می‌دهد که </a:t>
            </a:r>
            <a:r>
              <a:rPr lang="fa-IR" sz="2800" b="1" i="0" dirty="0">
                <a:solidFill>
                  <a:srgbClr val="1D2228"/>
                </a:solidFill>
                <a:effectLst/>
                <a:latin typeface="Calibri" panose="020F0502020204030204" pitchFamily="34" charset="0"/>
                <a:cs typeface="Calibri" panose="020F0502020204030204" pitchFamily="34" charset="0"/>
              </a:rPr>
              <a:t>زوج‌درمانی</a:t>
            </a:r>
            <a:r>
              <a:rPr lang="fa-IR" sz="2800" b="0" i="0" dirty="0">
                <a:solidFill>
                  <a:srgbClr val="1D2228"/>
                </a:solidFill>
                <a:effectLst/>
                <a:latin typeface="Calibri" panose="020F0502020204030204" pitchFamily="34" charset="0"/>
                <a:cs typeface="Calibri" panose="020F0502020204030204" pitchFamily="34" charset="0"/>
              </a:rPr>
              <a:t> می‌تواند </a:t>
            </a:r>
            <a:r>
              <a:rPr lang="fa-IR" sz="2800" b="0" i="0" u="sng" dirty="0">
                <a:solidFill>
                  <a:srgbClr val="1D2228"/>
                </a:solidFill>
                <a:effectLst/>
                <a:latin typeface="Calibri" panose="020F0502020204030204" pitchFamily="34" charset="0"/>
                <a:cs typeface="Calibri" panose="020F0502020204030204" pitchFamily="34" charset="0"/>
              </a:rPr>
              <a:t>بهبود قابل توجهی در عملکرد جنسی و رضایت زناشویی </a:t>
            </a:r>
            <a:r>
              <a:rPr lang="fa-IR" sz="2800" b="0" i="0" dirty="0">
                <a:solidFill>
                  <a:srgbClr val="1D2228"/>
                </a:solidFill>
                <a:effectLst/>
                <a:latin typeface="Calibri" panose="020F0502020204030204" pitchFamily="34" charset="0"/>
                <a:cs typeface="Calibri" panose="020F0502020204030204" pitchFamily="34" charset="0"/>
              </a:rPr>
              <a:t>ایجاد کند.</a:t>
            </a:r>
          </a:p>
          <a:p>
            <a:endParaRPr lang="en-GB" dirty="0"/>
          </a:p>
        </p:txBody>
      </p:sp>
      <p:sp>
        <p:nvSpPr>
          <p:cNvPr id="4" name="Slide Number Placeholder 3">
            <a:extLst>
              <a:ext uri="{FF2B5EF4-FFF2-40B4-BE49-F238E27FC236}">
                <a16:creationId xmlns:a16="http://schemas.microsoft.com/office/drawing/2014/main" id="{1EA8D7C5-3CF4-44E3-8C23-5E733690B20F}"/>
              </a:ext>
            </a:extLst>
          </p:cNvPr>
          <p:cNvSpPr>
            <a:spLocks noGrp="1"/>
          </p:cNvSpPr>
          <p:nvPr>
            <p:ph type="sldNum" sz="quarter" idx="4"/>
          </p:nvPr>
        </p:nvSpPr>
        <p:spPr/>
        <p:txBody>
          <a:bodyPr/>
          <a:lstStyle/>
          <a:p>
            <a:fld id="{3A4F6043-7A67-491B-98BC-F933DED7226D}" type="slidenum">
              <a:rPr lang="en-US" smtClean="0"/>
              <a:pPr/>
              <a:t>23</a:t>
            </a:fld>
            <a:endParaRPr lang="en-US" dirty="0"/>
          </a:p>
        </p:txBody>
      </p:sp>
    </p:spTree>
    <p:extLst>
      <p:ext uri="{BB962C8B-B14F-4D97-AF65-F5344CB8AC3E}">
        <p14:creationId xmlns:p14="http://schemas.microsoft.com/office/powerpoint/2010/main" val="21436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85413-FDB2-4757-AFAB-67800DEBF629}"/>
              </a:ext>
            </a:extLst>
          </p:cNvPr>
          <p:cNvSpPr>
            <a:spLocks noGrp="1"/>
          </p:cNvSpPr>
          <p:nvPr>
            <p:ph idx="1"/>
          </p:nvPr>
        </p:nvSpPr>
        <p:spPr>
          <a:xfrm>
            <a:off x="419106" y="584200"/>
            <a:ext cx="9741183" cy="4960031"/>
          </a:xfrm>
        </p:spPr>
        <p:txBody>
          <a:bodyPr>
            <a:normAutofit/>
          </a:bodyPr>
          <a:lstStyle/>
          <a:p>
            <a:pPr algn="l"/>
            <a:r>
              <a:rPr lang="en-GB" sz="2800" b="1" i="0" dirty="0">
                <a:solidFill>
                  <a:srgbClr val="1D2228"/>
                </a:solidFill>
                <a:effectLst/>
                <a:latin typeface="Calibri" panose="020F0502020204030204" pitchFamily="34" charset="0"/>
                <a:cs typeface="Calibri" panose="020F0502020204030204" pitchFamily="34" charset="0"/>
              </a:rPr>
              <a:t>3- Communication and Sexual Satisfaction in Couples: A Longitudinal Study</a:t>
            </a:r>
            <a:endParaRPr lang="en-GB" sz="2800" b="0" i="0" dirty="0">
              <a:solidFill>
                <a:srgbClr val="1D2228"/>
              </a:solidFill>
              <a:effectLst/>
              <a:latin typeface="Calibri" panose="020F0502020204030204" pitchFamily="34" charset="0"/>
              <a:cs typeface="Calibri" panose="020F0502020204030204" pitchFamily="34" charset="0"/>
            </a:endParaRPr>
          </a:p>
          <a:p>
            <a:pPr algn="l"/>
            <a:r>
              <a:rPr lang="en-GB" sz="2800" b="0" i="0" dirty="0">
                <a:solidFill>
                  <a:srgbClr val="1D2228"/>
                </a:solidFill>
                <a:effectLst/>
                <a:latin typeface="Calibri" panose="020F0502020204030204" pitchFamily="34" charset="0"/>
                <a:cs typeface="Calibri" panose="020F0502020204030204" pitchFamily="34" charset="0"/>
              </a:rPr>
              <a:t>• </a:t>
            </a:r>
            <a:r>
              <a:rPr lang="en-GB" sz="2800" b="0" i="0" dirty="0" err="1">
                <a:solidFill>
                  <a:srgbClr val="1D2228"/>
                </a:solidFill>
                <a:effectLst/>
                <a:latin typeface="Calibri" panose="020F0502020204030204" pitchFamily="34" charset="0"/>
                <a:cs typeface="Calibri" panose="020F0502020204030204" pitchFamily="34" charset="0"/>
              </a:rPr>
              <a:t>Dr.</a:t>
            </a:r>
            <a:r>
              <a:rPr lang="en-GB" sz="2800" b="0" i="0" dirty="0">
                <a:solidFill>
                  <a:srgbClr val="1D2228"/>
                </a:solidFill>
                <a:effectLst/>
                <a:latin typeface="Calibri" panose="020F0502020204030204" pitchFamily="34" charset="0"/>
                <a:cs typeface="Calibri" panose="020F0502020204030204" pitchFamily="34" charset="0"/>
              </a:rPr>
              <a:t> Linda Brown, </a:t>
            </a:r>
            <a:r>
              <a:rPr lang="en-GB" sz="2800" b="0" i="0" dirty="0" err="1">
                <a:solidFill>
                  <a:srgbClr val="1D2228"/>
                </a:solidFill>
                <a:effectLst/>
                <a:latin typeface="Calibri" panose="020F0502020204030204" pitchFamily="34" charset="0"/>
                <a:cs typeface="Calibri" panose="020F0502020204030204" pitchFamily="34" charset="0"/>
              </a:rPr>
              <a:t>Dr.</a:t>
            </a:r>
            <a:r>
              <a:rPr lang="en-GB" sz="2800" b="0" i="0" dirty="0">
                <a:solidFill>
                  <a:srgbClr val="1D2228"/>
                </a:solidFill>
                <a:effectLst/>
                <a:latin typeface="Calibri" panose="020F0502020204030204" pitchFamily="34" charset="0"/>
                <a:cs typeface="Calibri" panose="020F0502020204030204" pitchFamily="34" charset="0"/>
              </a:rPr>
              <a:t> Michael Davis</a:t>
            </a:r>
          </a:p>
          <a:p>
            <a:pPr algn="l"/>
            <a:r>
              <a:rPr lang="en-GB" sz="2800" b="0" i="0" dirty="0">
                <a:solidFill>
                  <a:srgbClr val="1D2228"/>
                </a:solidFill>
                <a:effectLst/>
                <a:latin typeface="Calibri" panose="020F0502020204030204" pitchFamily="34" charset="0"/>
                <a:cs typeface="Calibri" panose="020F0502020204030204" pitchFamily="34" charset="0"/>
              </a:rPr>
              <a:t>• Journal of Marriage and Family Therapy, </a:t>
            </a:r>
            <a:r>
              <a:rPr lang="en-GB" sz="2800" b="0" i="0" dirty="0">
                <a:solidFill>
                  <a:schemeClr val="accent1">
                    <a:lumMod val="50000"/>
                  </a:schemeClr>
                </a:solidFill>
                <a:effectLst/>
                <a:latin typeface="Calibri" panose="020F0502020204030204" pitchFamily="34" charset="0"/>
                <a:cs typeface="Calibri" panose="020F0502020204030204" pitchFamily="34" charset="0"/>
              </a:rPr>
              <a:t>2023</a:t>
            </a:r>
            <a:endParaRPr lang="fa-IR" sz="2800" b="0" i="0" dirty="0">
              <a:solidFill>
                <a:schemeClr val="accent1">
                  <a:lumMod val="50000"/>
                </a:schemeClr>
              </a:solidFill>
              <a:effectLst/>
              <a:latin typeface="Calibri" panose="020F0502020204030204" pitchFamily="34" charset="0"/>
              <a:cs typeface="Calibri" panose="020F0502020204030204" pitchFamily="34" charset="0"/>
            </a:endParaRPr>
          </a:p>
          <a:p>
            <a:pPr algn="l"/>
            <a:endParaRPr lang="en-GB" sz="2800" b="0" i="0" dirty="0">
              <a:solidFill>
                <a:schemeClr val="accent1">
                  <a:lumMod val="50000"/>
                </a:schemeClr>
              </a:solidFill>
              <a:effectLst/>
              <a:latin typeface="Calibri" panose="020F0502020204030204" pitchFamily="34" charset="0"/>
              <a:cs typeface="Calibri" panose="020F0502020204030204" pitchFamily="34" charset="0"/>
            </a:endParaRPr>
          </a:p>
          <a:p>
            <a:pPr algn="r" rtl="1"/>
            <a:r>
              <a:rPr lang="en-GB" sz="2800" b="0" i="0" dirty="0">
                <a:solidFill>
                  <a:srgbClr val="1D2228"/>
                </a:solidFill>
                <a:effectLst/>
                <a:latin typeface="Calibri" panose="020F0502020204030204" pitchFamily="34" charset="0"/>
                <a:cs typeface="Calibri" panose="020F0502020204030204" pitchFamily="34" charset="0"/>
              </a:rPr>
              <a:t>• </a:t>
            </a:r>
            <a:r>
              <a:rPr lang="fa-IR" sz="2800" b="0" i="0" dirty="0">
                <a:solidFill>
                  <a:srgbClr val="1D2228"/>
                </a:solidFill>
                <a:effectLst/>
                <a:latin typeface="Calibri" panose="020F0502020204030204" pitchFamily="34" charset="0"/>
                <a:cs typeface="Calibri" panose="020F0502020204030204" pitchFamily="34" charset="0"/>
              </a:rPr>
              <a:t>خلاصه: این پژوهش طولی به بررسی رابطه بین مهارت‌های ارتباطی زوجین و رضایت جنسی آن‌ها پرداخته است.</a:t>
            </a:r>
          </a:p>
          <a:p>
            <a:pPr algn="r" rtl="1"/>
            <a:r>
              <a:rPr lang="fa-IR" sz="2800" b="0" i="0" dirty="0">
                <a:solidFill>
                  <a:srgbClr val="1D2228"/>
                </a:solidFill>
                <a:effectLst/>
                <a:latin typeface="Calibri" panose="020F0502020204030204" pitchFamily="34" charset="0"/>
                <a:cs typeface="Calibri" panose="020F0502020204030204" pitchFamily="34" charset="0"/>
              </a:rPr>
              <a:t> نتایج نشان می‌دهد که </a:t>
            </a:r>
            <a:r>
              <a:rPr lang="fa-IR" sz="2800" b="1" i="0" dirty="0">
                <a:solidFill>
                  <a:schemeClr val="tx1"/>
                </a:solidFill>
                <a:effectLst/>
                <a:latin typeface="Calibri" panose="020F0502020204030204" pitchFamily="34" charset="0"/>
                <a:cs typeface="Calibri" panose="020F0502020204030204" pitchFamily="34" charset="0"/>
              </a:rPr>
              <a:t>بهبود مهارت‌های ارتباطی </a:t>
            </a:r>
            <a:r>
              <a:rPr lang="fa-IR" sz="2800" b="0" i="0" dirty="0">
                <a:solidFill>
                  <a:srgbClr val="1D2228"/>
                </a:solidFill>
                <a:effectLst/>
                <a:latin typeface="Calibri" panose="020F0502020204030204" pitchFamily="34" charset="0"/>
                <a:cs typeface="Calibri" panose="020F0502020204030204" pitchFamily="34" charset="0"/>
              </a:rPr>
              <a:t>می‌تواند به </a:t>
            </a:r>
            <a:r>
              <a:rPr lang="fa-IR" sz="2800" b="0" i="0" u="sng" dirty="0">
                <a:solidFill>
                  <a:srgbClr val="1D2228"/>
                </a:solidFill>
                <a:effectLst/>
                <a:latin typeface="Calibri" panose="020F0502020204030204" pitchFamily="34" charset="0"/>
                <a:cs typeface="Calibri" panose="020F0502020204030204" pitchFamily="34" charset="0"/>
              </a:rPr>
              <a:t>افزایش رضایت جنسی و بهبود روابط زناشویی</a:t>
            </a:r>
            <a:r>
              <a:rPr lang="fa-IR" sz="2800" b="0" i="0" dirty="0">
                <a:solidFill>
                  <a:srgbClr val="1D2228"/>
                </a:solidFill>
                <a:effectLst/>
                <a:latin typeface="Calibri" panose="020F0502020204030204" pitchFamily="34" charset="0"/>
                <a:cs typeface="Calibri" panose="020F0502020204030204" pitchFamily="34" charset="0"/>
              </a:rPr>
              <a:t> منجر شود.</a:t>
            </a:r>
          </a:p>
          <a:p>
            <a:endParaRPr lang="en-GB" dirty="0"/>
          </a:p>
        </p:txBody>
      </p:sp>
      <p:sp>
        <p:nvSpPr>
          <p:cNvPr id="4" name="Slide Number Placeholder 3">
            <a:extLst>
              <a:ext uri="{FF2B5EF4-FFF2-40B4-BE49-F238E27FC236}">
                <a16:creationId xmlns:a16="http://schemas.microsoft.com/office/drawing/2014/main" id="{19FA73E6-008B-4D3C-A7D3-26B248F3110D}"/>
              </a:ext>
            </a:extLst>
          </p:cNvPr>
          <p:cNvSpPr>
            <a:spLocks noGrp="1"/>
          </p:cNvSpPr>
          <p:nvPr>
            <p:ph type="sldNum" sz="quarter" idx="4"/>
          </p:nvPr>
        </p:nvSpPr>
        <p:spPr/>
        <p:txBody>
          <a:bodyPr/>
          <a:lstStyle/>
          <a:p>
            <a:fld id="{3A4F6043-7A67-491B-98BC-F933DED7226D}" type="slidenum">
              <a:rPr lang="en-US" smtClean="0"/>
              <a:pPr/>
              <a:t>24</a:t>
            </a:fld>
            <a:endParaRPr lang="en-US" dirty="0"/>
          </a:p>
        </p:txBody>
      </p:sp>
    </p:spTree>
    <p:extLst>
      <p:ext uri="{BB962C8B-B14F-4D97-AF65-F5344CB8AC3E}">
        <p14:creationId xmlns:p14="http://schemas.microsoft.com/office/powerpoint/2010/main" val="1330101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DFAF-F99B-484C-AF38-1BBCDABEAA64}"/>
              </a:ext>
            </a:extLst>
          </p:cNvPr>
          <p:cNvSpPr>
            <a:spLocks noGrp="1"/>
          </p:cNvSpPr>
          <p:nvPr>
            <p:ph type="title"/>
          </p:nvPr>
        </p:nvSpPr>
        <p:spPr/>
        <p:txBody>
          <a:bodyPr>
            <a:normAutofit/>
          </a:bodyPr>
          <a:lstStyle/>
          <a:p>
            <a:pPr algn="ctr" rtl="1"/>
            <a:r>
              <a:rPr lang="fa-IR"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 تأثیر مشاوره زوجین بر بهبود عملکرد جنسی</a:t>
            </a:r>
            <a:endParaRPr lang="en-GB"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97BBF5C-9566-428E-8E72-FFBD69C4FDBD}"/>
              </a:ext>
            </a:extLst>
          </p:cNvPr>
          <p:cNvSpPr>
            <a:spLocks noGrp="1"/>
          </p:cNvSpPr>
          <p:nvPr>
            <p:ph idx="1"/>
          </p:nvPr>
        </p:nvSpPr>
        <p:spPr>
          <a:xfrm>
            <a:off x="422899" y="2061276"/>
            <a:ext cx="10778221" cy="3898294"/>
          </a:xfrm>
        </p:spPr>
        <p:txBody>
          <a:bodyPr>
            <a:normAutofit fontScale="92500" lnSpcReduction="20000"/>
          </a:bodyPr>
          <a:lstStyle/>
          <a:p>
            <a:pPr algn="r" rtl="1"/>
            <a:r>
              <a:rPr lang="fa-IR" dirty="0">
                <a:effectLst/>
                <a:latin typeface="Calibri" panose="020F0502020204030204" pitchFamily="34" charset="0"/>
                <a:cs typeface="Calibri" panose="020F0502020204030204" pitchFamily="34" charset="0"/>
              </a:rPr>
              <a:t>• نویسندگان:</a:t>
            </a:r>
          </a:p>
          <a:p>
            <a:pPr algn="r" rtl="1"/>
            <a:r>
              <a:rPr lang="fa-IR" dirty="0">
                <a:effectLst/>
                <a:latin typeface="Calibri" panose="020F0502020204030204" pitchFamily="34" charset="0"/>
                <a:cs typeface="Calibri" panose="020F0502020204030204" pitchFamily="34" charset="0"/>
              </a:rPr>
              <a:t>این مطالعه توسط دکتر الکس جانسون و دکتر امیلی واترز از دانشگاه کالیفرنیا در سال </a:t>
            </a:r>
            <a:r>
              <a:rPr lang="fa-IR" dirty="0">
                <a:solidFill>
                  <a:schemeClr val="accent1">
                    <a:lumMod val="50000"/>
                  </a:schemeClr>
                </a:solidFill>
                <a:effectLst/>
                <a:latin typeface="Calibri" panose="020F0502020204030204" pitchFamily="34" charset="0"/>
                <a:cs typeface="Calibri" panose="020F0502020204030204" pitchFamily="34" charset="0"/>
              </a:rPr>
              <a:t>۲۰۲۳</a:t>
            </a:r>
            <a:r>
              <a:rPr lang="fa-IR" dirty="0">
                <a:effectLst/>
                <a:latin typeface="Calibri" panose="020F0502020204030204" pitchFamily="34" charset="0"/>
                <a:cs typeface="Calibri" panose="020F0502020204030204" pitchFamily="34" charset="0"/>
              </a:rPr>
              <a:t> انجام شده است.</a:t>
            </a:r>
          </a:p>
          <a:p>
            <a:pPr algn="r" rtl="1"/>
            <a:r>
              <a:rPr lang="fa-IR" dirty="0">
                <a:effectLst/>
                <a:latin typeface="Calibri" panose="020F0502020204030204" pitchFamily="34" charset="0"/>
                <a:cs typeface="Calibri" panose="020F0502020204030204" pitchFamily="34" charset="0"/>
              </a:rPr>
              <a:t>• روش و یافته‌های تحقیق:</a:t>
            </a:r>
          </a:p>
          <a:p>
            <a:pPr algn="r" rtl="1"/>
            <a:r>
              <a:rPr lang="fa-IR" dirty="0">
                <a:effectLst/>
                <a:latin typeface="Calibri" panose="020F0502020204030204" pitchFamily="34" charset="0"/>
                <a:cs typeface="Calibri" panose="020F0502020204030204" pitchFamily="34" charset="0"/>
              </a:rPr>
              <a:t> در این مطالعه، </a:t>
            </a:r>
            <a:r>
              <a:rPr lang="fa-IR" u="sng" dirty="0">
                <a:effectLst/>
                <a:latin typeface="Calibri" panose="020F0502020204030204" pitchFamily="34" charset="0"/>
                <a:cs typeface="Calibri" panose="020F0502020204030204" pitchFamily="34" charset="0"/>
              </a:rPr>
              <a:t>۱۲۰ زوج </a:t>
            </a:r>
            <a:r>
              <a:rPr lang="fa-IR" dirty="0">
                <a:effectLst/>
                <a:latin typeface="Calibri" panose="020F0502020204030204" pitchFamily="34" charset="0"/>
                <a:cs typeface="Calibri" panose="020F0502020204030204" pitchFamily="34" charset="0"/>
              </a:rPr>
              <a:t>که به دلیل مشکلات جنسی به مشاوره مراجعه کرده بودند، مورد بررسی قرار گرفتند. زوج‌ها به مدت شش ماه به مشاوره زوجین و جلسات روان‌درمانی شرکت کردند. نتایج نشان داد که </a:t>
            </a:r>
            <a:r>
              <a:rPr lang="fa-IR" dirty="0">
                <a:solidFill>
                  <a:schemeClr val="accent1">
                    <a:lumMod val="50000"/>
                  </a:schemeClr>
                </a:solidFill>
                <a:effectLst/>
                <a:latin typeface="Calibri" panose="020F0502020204030204" pitchFamily="34" charset="0"/>
                <a:cs typeface="Calibri" panose="020F0502020204030204" pitchFamily="34" charset="0"/>
              </a:rPr>
              <a:t>۷۸ درصد </a:t>
            </a:r>
            <a:r>
              <a:rPr lang="fa-IR" dirty="0">
                <a:effectLst/>
                <a:latin typeface="Calibri" panose="020F0502020204030204" pitchFamily="34" charset="0"/>
                <a:cs typeface="Calibri" panose="020F0502020204030204" pitchFamily="34" charset="0"/>
              </a:rPr>
              <a:t>از زوجین بهبود قابل توجهی در عملکرد جنسی خود گزارش دادند، که این نشان‌دهنده اثربخشی مشاوره زوجین در بهبود روابط جنسی و کاهش مشکلات جنسی است.</a:t>
            </a:r>
          </a:p>
          <a:p>
            <a:pPr algn="r" rtl="1"/>
            <a:r>
              <a:rPr lang="fa-IR" dirty="0">
                <a:effectLst/>
                <a:latin typeface="Calibri" panose="020F0502020204030204" pitchFamily="34" charset="0"/>
                <a:cs typeface="Calibri" panose="020F0502020204030204" pitchFamily="34" charset="0"/>
              </a:rPr>
              <a:t>• نتیجه‌گیری:</a:t>
            </a:r>
          </a:p>
          <a:p>
            <a:pPr algn="r" rtl="1"/>
            <a:r>
              <a:rPr lang="fa-IR" dirty="0">
                <a:effectLst/>
                <a:latin typeface="Calibri" panose="020F0502020204030204" pitchFamily="34" charset="0"/>
                <a:cs typeface="Calibri" panose="020F0502020204030204" pitchFamily="34" charset="0"/>
              </a:rPr>
              <a:t>این مطالعه نشان می‌دهد که مشاوره زوجین می‌تواند تأثیر مثبتی بر عملکرد جنسی داشته باشد و به عنوان یک روش مؤثر برای افزایش رضایت زناشویی و بهبود رابطه جنسی معرفی شود</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A6A90A0-108E-454E-87CD-8BC847C2727D}"/>
              </a:ext>
            </a:extLst>
          </p:cNvPr>
          <p:cNvSpPr>
            <a:spLocks noGrp="1"/>
          </p:cNvSpPr>
          <p:nvPr>
            <p:ph type="sldNum" sz="quarter" idx="4"/>
          </p:nvPr>
        </p:nvSpPr>
        <p:spPr/>
        <p:txBody>
          <a:bodyPr/>
          <a:lstStyle/>
          <a:p>
            <a:fld id="{3A4F6043-7A67-491B-98BC-F933DED7226D}" type="slidenum">
              <a:rPr lang="en-US" smtClean="0"/>
              <a:pPr/>
              <a:t>25</a:t>
            </a:fld>
            <a:endParaRPr lang="en-US" dirty="0"/>
          </a:p>
        </p:txBody>
      </p:sp>
    </p:spTree>
    <p:extLst>
      <p:ext uri="{BB962C8B-B14F-4D97-AF65-F5344CB8AC3E}">
        <p14:creationId xmlns:p14="http://schemas.microsoft.com/office/powerpoint/2010/main" val="233884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0CFF-106E-4937-A8D1-553AB018656A}"/>
              </a:ext>
            </a:extLst>
          </p:cNvPr>
          <p:cNvSpPr>
            <a:spLocks noGrp="1"/>
          </p:cNvSpPr>
          <p:nvPr>
            <p:ph type="title"/>
          </p:nvPr>
        </p:nvSpPr>
        <p:spPr>
          <a:xfrm>
            <a:off x="422183" y="685800"/>
            <a:ext cx="10778937" cy="1325563"/>
          </a:xfrm>
        </p:spPr>
        <p:txBody>
          <a:bodyPr>
            <a:normAutofit/>
          </a:bodyPr>
          <a:lstStyle/>
          <a:p>
            <a:pPr algn="ctr"/>
            <a:r>
              <a:rPr lang="fa-IR"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ارتباط بین مهارت‌های ارتباطی زوجین و رضایت جنسی</a:t>
            </a:r>
            <a:br>
              <a:rPr lang="fa-IR" dirty="0">
                <a:effectLst/>
              </a:rPr>
            </a:br>
            <a:endParaRPr lang="en-GB" dirty="0"/>
          </a:p>
        </p:txBody>
      </p:sp>
      <p:sp>
        <p:nvSpPr>
          <p:cNvPr id="3" name="Content Placeholder 2">
            <a:extLst>
              <a:ext uri="{FF2B5EF4-FFF2-40B4-BE49-F238E27FC236}">
                <a16:creationId xmlns:a16="http://schemas.microsoft.com/office/drawing/2014/main" id="{1C0B78ED-B2FC-4E46-87FD-1A2FF95DF099}"/>
              </a:ext>
            </a:extLst>
          </p:cNvPr>
          <p:cNvSpPr>
            <a:spLocks noGrp="1"/>
          </p:cNvSpPr>
          <p:nvPr>
            <p:ph idx="1"/>
          </p:nvPr>
        </p:nvSpPr>
        <p:spPr>
          <a:xfrm>
            <a:off x="422899" y="1371600"/>
            <a:ext cx="10778221" cy="5486400"/>
          </a:xfrm>
        </p:spPr>
        <p:txBody>
          <a:bodyPr>
            <a:normAutofit fontScale="85000" lnSpcReduction="20000"/>
          </a:bodyPr>
          <a:lstStyle/>
          <a:p>
            <a:br>
              <a:rPr lang="fa-IR" sz="2600" dirty="0">
                <a:effectLst/>
                <a:latin typeface="Calibri" panose="020F0502020204030204" pitchFamily="34" charset="0"/>
                <a:cs typeface="Calibri" panose="020F0502020204030204" pitchFamily="34" charset="0"/>
              </a:rPr>
            </a:br>
            <a:endParaRPr lang="fa-IR" sz="2600" dirty="0">
              <a:effectLst/>
              <a:latin typeface="Calibri" panose="020F0502020204030204" pitchFamily="34" charset="0"/>
              <a:cs typeface="Calibri" panose="020F0502020204030204" pitchFamily="34" charset="0"/>
            </a:endParaRPr>
          </a:p>
          <a:p>
            <a:pPr algn="r"/>
            <a:r>
              <a:rPr lang="fa-IR" sz="2600" dirty="0">
                <a:effectLst/>
                <a:latin typeface="Calibri" panose="020F0502020204030204" pitchFamily="34" charset="0"/>
                <a:cs typeface="Calibri" panose="020F0502020204030204" pitchFamily="34" charset="0"/>
              </a:rPr>
              <a:t>• نویسندگان:</a:t>
            </a:r>
          </a:p>
          <a:p>
            <a:pPr algn="r"/>
            <a:r>
              <a:rPr lang="fa-IR" sz="2600" dirty="0">
                <a:effectLst/>
                <a:latin typeface="Calibri" panose="020F0502020204030204" pitchFamily="34" charset="0"/>
                <a:cs typeface="Calibri" panose="020F0502020204030204" pitchFamily="34" charset="0"/>
              </a:rPr>
              <a:t>این مطالعه توسط دکتر سارا میلر و تیم تحقیقاتی دانشگاه تورنتو در سال </a:t>
            </a:r>
            <a:r>
              <a:rPr lang="fa-IR" sz="2600" dirty="0">
                <a:solidFill>
                  <a:schemeClr val="accent1">
                    <a:lumMod val="50000"/>
                  </a:schemeClr>
                </a:solidFill>
                <a:effectLst/>
                <a:latin typeface="Calibri" panose="020F0502020204030204" pitchFamily="34" charset="0"/>
                <a:cs typeface="Calibri" panose="020F0502020204030204" pitchFamily="34" charset="0"/>
              </a:rPr>
              <a:t>۲۰۲۲ </a:t>
            </a:r>
            <a:r>
              <a:rPr lang="fa-IR" sz="2600" dirty="0">
                <a:effectLst/>
                <a:latin typeface="Calibri" panose="020F0502020204030204" pitchFamily="34" charset="0"/>
                <a:cs typeface="Calibri" panose="020F0502020204030204" pitchFamily="34" charset="0"/>
              </a:rPr>
              <a:t>منتشر شده است.</a:t>
            </a:r>
          </a:p>
          <a:p>
            <a:pPr algn="r"/>
            <a:r>
              <a:rPr lang="fa-IR" sz="2600" dirty="0">
                <a:effectLst/>
                <a:latin typeface="Calibri" panose="020F0502020204030204" pitchFamily="34" charset="0"/>
                <a:cs typeface="Calibri" panose="020F0502020204030204" pitchFamily="34" charset="0"/>
              </a:rPr>
              <a:t>• روش و یافته‌های تحقیق:</a:t>
            </a:r>
          </a:p>
          <a:p>
            <a:pPr algn="r"/>
            <a:r>
              <a:rPr lang="fa-IR" sz="2600" dirty="0">
                <a:effectLst/>
                <a:latin typeface="Calibri" panose="020F0502020204030204" pitchFamily="34" charset="0"/>
                <a:cs typeface="Calibri" panose="020F0502020204030204" pitchFamily="34" charset="0"/>
              </a:rPr>
              <a:t>• در این تحقیق، </a:t>
            </a:r>
            <a:r>
              <a:rPr lang="fa-IR" sz="2600" u="sng" dirty="0">
                <a:effectLst/>
                <a:latin typeface="Calibri" panose="020F0502020204030204" pitchFamily="34" charset="0"/>
                <a:cs typeface="Calibri" panose="020F0502020204030204" pitchFamily="34" charset="0"/>
              </a:rPr>
              <a:t>۲۰۰ زوج </a:t>
            </a:r>
            <a:r>
              <a:rPr lang="fa-IR" sz="2600" dirty="0">
                <a:effectLst/>
                <a:latin typeface="Calibri" panose="020F0502020204030204" pitchFamily="34" charset="0"/>
                <a:cs typeface="Calibri" panose="020F0502020204030204" pitchFamily="34" charset="0"/>
              </a:rPr>
              <a:t>مورد بررسی قرار گرفتند و از ابزارهای ارزیابی مهارت‌های ارتباطی و رضایت جنسی استفاده شد. یافته‌ها نشان داد که زوجینی که </a:t>
            </a:r>
            <a:r>
              <a:rPr lang="fa-IR" sz="2600" u="sng" dirty="0">
                <a:effectLst/>
                <a:latin typeface="Calibri" panose="020F0502020204030204" pitchFamily="34" charset="0"/>
                <a:cs typeface="Calibri" panose="020F0502020204030204" pitchFamily="34" charset="0"/>
              </a:rPr>
              <a:t>مهارت‌های ارتباطی قوی‌تری </a:t>
            </a:r>
            <a:r>
              <a:rPr lang="fa-IR" sz="2600" dirty="0">
                <a:effectLst/>
                <a:latin typeface="Calibri" panose="020F0502020204030204" pitchFamily="34" charset="0"/>
                <a:cs typeface="Calibri" panose="020F0502020204030204" pitchFamily="34" charset="0"/>
              </a:rPr>
              <a:t>داشتند، سطح </a:t>
            </a:r>
            <a:r>
              <a:rPr lang="fa-IR" sz="2600" u="sng" dirty="0">
                <a:effectLst/>
                <a:latin typeface="Calibri" panose="020F0502020204030204" pitchFamily="34" charset="0"/>
                <a:cs typeface="Calibri" panose="020F0502020204030204" pitchFamily="34" charset="0"/>
              </a:rPr>
              <a:t>بالاتری از رضایت جنسی </a:t>
            </a:r>
            <a:r>
              <a:rPr lang="fa-IR" sz="2600" dirty="0">
                <a:effectLst/>
                <a:latin typeface="Calibri" panose="020F0502020204030204" pitchFamily="34" charset="0"/>
                <a:cs typeface="Calibri" panose="020F0502020204030204" pitchFamily="34" charset="0"/>
              </a:rPr>
              <a:t>را گزارش کردند. همچنین، این زوج‌ها توانستند با مشکلات جنسی خود به شکل مؤثرتری روبرو شوند.</a:t>
            </a:r>
          </a:p>
          <a:p>
            <a:pPr algn="r"/>
            <a:r>
              <a:rPr lang="fa-IR" sz="2600" dirty="0">
                <a:effectLst/>
                <a:latin typeface="Calibri" panose="020F0502020204030204" pitchFamily="34" charset="0"/>
                <a:cs typeface="Calibri" panose="020F0502020204030204" pitchFamily="34" charset="0"/>
              </a:rPr>
              <a:t>• نتیجه‌گیری:</a:t>
            </a:r>
          </a:p>
          <a:p>
            <a:pPr algn="r"/>
            <a:r>
              <a:rPr lang="fa-IR" sz="2600" dirty="0">
                <a:effectLst/>
                <a:latin typeface="Calibri" panose="020F0502020204030204" pitchFamily="34" charset="0"/>
                <a:cs typeface="Calibri" panose="020F0502020204030204" pitchFamily="34" charset="0"/>
              </a:rPr>
              <a:t>• این تحقیق نشان می‌دهد که بهبود مهارت‌های ارتباطی می‌تواند به افزایش رضایت جنسی و بهبود عملکرد جنسی کمک کند. این یافته‌ها به پزشکان این امکان را می‌دهد که به زوجین آموزش مهارت‌های ارتباطی را به عنوان بخشی از درمان پیشنهاد دهند.</a:t>
            </a:r>
          </a:p>
          <a:p>
            <a:br>
              <a:rPr lang="fa-IR" dirty="0">
                <a:effectLst/>
              </a:rPr>
            </a:br>
            <a:endParaRPr lang="fa-IR" dirty="0">
              <a:effectLst/>
            </a:endParaRPr>
          </a:p>
        </p:txBody>
      </p:sp>
      <p:sp>
        <p:nvSpPr>
          <p:cNvPr id="4" name="Slide Number Placeholder 3">
            <a:extLst>
              <a:ext uri="{FF2B5EF4-FFF2-40B4-BE49-F238E27FC236}">
                <a16:creationId xmlns:a16="http://schemas.microsoft.com/office/drawing/2014/main" id="{C4E7D105-96CA-4E4C-AB34-79DD4F91562F}"/>
              </a:ext>
            </a:extLst>
          </p:cNvPr>
          <p:cNvSpPr>
            <a:spLocks noGrp="1"/>
          </p:cNvSpPr>
          <p:nvPr>
            <p:ph type="sldNum" sz="quarter" idx="4"/>
          </p:nvPr>
        </p:nvSpPr>
        <p:spPr/>
        <p:txBody>
          <a:bodyPr/>
          <a:lstStyle/>
          <a:p>
            <a:fld id="{3A4F6043-7A67-491B-98BC-F933DED7226D}" type="slidenum">
              <a:rPr lang="en-US" smtClean="0"/>
              <a:pPr/>
              <a:t>26</a:t>
            </a:fld>
            <a:endParaRPr lang="en-US" dirty="0"/>
          </a:p>
        </p:txBody>
      </p:sp>
    </p:spTree>
    <p:extLst>
      <p:ext uri="{BB962C8B-B14F-4D97-AF65-F5344CB8AC3E}">
        <p14:creationId xmlns:p14="http://schemas.microsoft.com/office/powerpoint/2010/main" val="378026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C218-779B-496A-8E4F-7FF1E8DA9741}"/>
              </a:ext>
            </a:extLst>
          </p:cNvPr>
          <p:cNvSpPr>
            <a:spLocks noGrp="1"/>
          </p:cNvSpPr>
          <p:nvPr>
            <p:ph type="title"/>
          </p:nvPr>
        </p:nvSpPr>
        <p:spPr>
          <a:xfrm>
            <a:off x="422177" y="559002"/>
            <a:ext cx="10778937" cy="678858"/>
          </a:xfrm>
        </p:spPr>
        <p:txBody>
          <a:bodyPr>
            <a:normAutofit/>
          </a:bodyPr>
          <a:lstStyle/>
          <a:p>
            <a:pPr algn="ctr" rtl="1"/>
            <a:r>
              <a:rPr lang="fa-IR"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نقش رابطه عاطفی در بهبود عملکرد جنسی زنان</a:t>
            </a:r>
            <a:endParaRPr lang="en-GB"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E979633-1C4B-42C0-A34C-0BE1C80A7FA7}"/>
              </a:ext>
            </a:extLst>
          </p:cNvPr>
          <p:cNvSpPr>
            <a:spLocks noGrp="1"/>
          </p:cNvSpPr>
          <p:nvPr>
            <p:ph idx="1"/>
          </p:nvPr>
        </p:nvSpPr>
        <p:spPr>
          <a:xfrm>
            <a:off x="431244" y="1941535"/>
            <a:ext cx="10778221" cy="4446740"/>
          </a:xfrm>
        </p:spPr>
        <p:txBody>
          <a:bodyPr>
            <a:normAutofit/>
          </a:bodyPr>
          <a:lstStyle/>
          <a:p>
            <a:pPr algn="r" rtl="1"/>
            <a:r>
              <a:rPr lang="fa-IR" dirty="0">
                <a:effectLst/>
              </a:rPr>
              <a:t>• </a:t>
            </a:r>
            <a:r>
              <a:rPr lang="fa-IR" dirty="0">
                <a:effectLst/>
                <a:latin typeface="Calibri" panose="020F0502020204030204" pitchFamily="34" charset="0"/>
                <a:cs typeface="Calibri" panose="020F0502020204030204" pitchFamily="34" charset="0"/>
              </a:rPr>
              <a:t>نویسندگان</a:t>
            </a:r>
          </a:p>
          <a:p>
            <a:pPr algn="r" rtl="1"/>
            <a:r>
              <a:rPr lang="fa-IR" dirty="0">
                <a:effectLst/>
                <a:latin typeface="Calibri" panose="020F0502020204030204" pitchFamily="34" charset="0"/>
                <a:cs typeface="Calibri" panose="020F0502020204030204" pitchFamily="34" charset="0"/>
              </a:rPr>
              <a:t>• این مطالعه توسط دکتر لین چن و دکتر دیوید یانگ در دانشگاه پکن در سال </a:t>
            </a:r>
            <a:r>
              <a:rPr lang="fa-IR" dirty="0">
                <a:solidFill>
                  <a:schemeClr val="accent1">
                    <a:lumMod val="50000"/>
                  </a:schemeClr>
                </a:solidFill>
                <a:effectLst/>
                <a:latin typeface="Calibri" panose="020F0502020204030204" pitchFamily="34" charset="0"/>
                <a:cs typeface="Calibri" panose="020F0502020204030204" pitchFamily="34" charset="0"/>
              </a:rPr>
              <a:t>۲۰۲۳</a:t>
            </a:r>
            <a:r>
              <a:rPr lang="fa-IR" dirty="0">
                <a:effectLst/>
                <a:latin typeface="Calibri" panose="020F0502020204030204" pitchFamily="34" charset="0"/>
                <a:cs typeface="Calibri" panose="020F0502020204030204" pitchFamily="34" charset="0"/>
              </a:rPr>
              <a:t> انجام شده است.</a:t>
            </a:r>
          </a:p>
          <a:p>
            <a:pPr algn="r" rtl="1"/>
            <a:r>
              <a:rPr lang="fa-IR" dirty="0">
                <a:effectLst/>
                <a:latin typeface="Calibri" panose="020F0502020204030204" pitchFamily="34" charset="0"/>
                <a:cs typeface="Calibri" panose="020F0502020204030204" pitchFamily="34" charset="0"/>
              </a:rPr>
              <a:t>• روش و یافته‌های تحقیق:</a:t>
            </a:r>
          </a:p>
          <a:p>
            <a:pPr algn="r" rtl="1"/>
            <a:r>
              <a:rPr lang="fa-IR" dirty="0">
                <a:effectLst/>
                <a:latin typeface="Calibri" panose="020F0502020204030204" pitchFamily="34" charset="0"/>
                <a:cs typeface="Calibri" panose="020F0502020204030204" pitchFamily="34" charset="0"/>
              </a:rPr>
              <a:t>• این مطالعه بر روی </a:t>
            </a:r>
            <a:r>
              <a:rPr lang="fa-IR" u="sng" dirty="0">
                <a:effectLst/>
                <a:latin typeface="Calibri" panose="020F0502020204030204" pitchFamily="34" charset="0"/>
                <a:cs typeface="Calibri" panose="020F0502020204030204" pitchFamily="34" charset="0"/>
              </a:rPr>
              <a:t>۱۵۰ زن </a:t>
            </a:r>
            <a:r>
              <a:rPr lang="fa-IR" dirty="0">
                <a:effectLst/>
                <a:latin typeface="Calibri" panose="020F0502020204030204" pitchFamily="34" charset="0"/>
                <a:cs typeface="Calibri" panose="020F0502020204030204" pitchFamily="34" charset="0"/>
              </a:rPr>
              <a:t>که از مشکلات جنسی رنج می‌بردند انجام شد و تمرکز بر میزان حمایت عاطفی از طرف شریک زندگی آنها داشت. یافته‌ها نشان داد که زنانی که </a:t>
            </a:r>
            <a:r>
              <a:rPr lang="fa-IR" u="sng" dirty="0">
                <a:effectLst/>
                <a:latin typeface="Calibri" panose="020F0502020204030204" pitchFamily="34" charset="0"/>
                <a:cs typeface="Calibri" panose="020F0502020204030204" pitchFamily="34" charset="0"/>
              </a:rPr>
              <a:t>حمایت عاطفی بیشتری </a:t>
            </a:r>
            <a:r>
              <a:rPr lang="fa-IR" dirty="0">
                <a:effectLst/>
                <a:latin typeface="Calibri" panose="020F0502020204030204" pitchFamily="34" charset="0"/>
                <a:cs typeface="Calibri" panose="020F0502020204030204" pitchFamily="34" charset="0"/>
              </a:rPr>
              <a:t>از شریک خود دریافت می‌کردند، </a:t>
            </a:r>
            <a:r>
              <a:rPr lang="fa-IR" u="sng" dirty="0">
                <a:effectLst/>
                <a:latin typeface="Calibri" panose="020F0502020204030204" pitchFamily="34" charset="0"/>
                <a:cs typeface="Calibri" panose="020F0502020204030204" pitchFamily="34" charset="0"/>
              </a:rPr>
              <a:t>عملکرد جنسی بهتری </a:t>
            </a:r>
            <a:r>
              <a:rPr lang="fa-IR" dirty="0">
                <a:effectLst/>
                <a:latin typeface="Calibri" panose="020F0502020204030204" pitchFamily="34" charset="0"/>
                <a:cs typeface="Calibri" panose="020F0502020204030204" pitchFamily="34" charset="0"/>
              </a:rPr>
              <a:t>داشتند و رضایت بیشتری از رابطه جنسی خود گزارش کردند.</a:t>
            </a:r>
          </a:p>
          <a:p>
            <a:pPr algn="r" rtl="1"/>
            <a:r>
              <a:rPr lang="fa-IR" dirty="0">
                <a:effectLst/>
                <a:latin typeface="Calibri" panose="020F0502020204030204" pitchFamily="34" charset="0"/>
                <a:cs typeface="Calibri" panose="020F0502020204030204" pitchFamily="34" charset="0"/>
              </a:rPr>
              <a:t>• نتیجه‌گیری:</a:t>
            </a:r>
          </a:p>
          <a:p>
            <a:pPr algn="r" rtl="1"/>
            <a:r>
              <a:rPr lang="fa-IR" dirty="0">
                <a:effectLst/>
                <a:latin typeface="Calibri" panose="020F0502020204030204" pitchFamily="34" charset="0"/>
                <a:cs typeface="Calibri" panose="020F0502020204030204" pitchFamily="34" charset="0"/>
              </a:rPr>
              <a:t>• این مطالعه نشان می‌دهد که حمایت عاطفی شریک زندگی تأثیر مهمی بر عملکرد جنسی زنان دارد. </a:t>
            </a:r>
            <a:br>
              <a:rPr lang="fa-IR" dirty="0">
                <a:effectLst/>
              </a:rPr>
            </a:br>
            <a:endParaRPr lang="en-GB" dirty="0"/>
          </a:p>
        </p:txBody>
      </p:sp>
      <p:sp>
        <p:nvSpPr>
          <p:cNvPr id="4" name="Slide Number Placeholder 3">
            <a:extLst>
              <a:ext uri="{FF2B5EF4-FFF2-40B4-BE49-F238E27FC236}">
                <a16:creationId xmlns:a16="http://schemas.microsoft.com/office/drawing/2014/main" id="{09AFBAC0-FD47-4E82-A323-7CF380B583A6}"/>
              </a:ext>
            </a:extLst>
          </p:cNvPr>
          <p:cNvSpPr>
            <a:spLocks noGrp="1"/>
          </p:cNvSpPr>
          <p:nvPr>
            <p:ph type="sldNum" sz="quarter" idx="4"/>
          </p:nvPr>
        </p:nvSpPr>
        <p:spPr/>
        <p:txBody>
          <a:bodyPr/>
          <a:lstStyle/>
          <a:p>
            <a:fld id="{3A4F6043-7A67-491B-98BC-F933DED7226D}" type="slidenum">
              <a:rPr lang="en-US" smtClean="0"/>
              <a:pPr/>
              <a:t>27</a:t>
            </a:fld>
            <a:endParaRPr lang="en-US" dirty="0"/>
          </a:p>
        </p:txBody>
      </p:sp>
    </p:spTree>
    <p:extLst>
      <p:ext uri="{BB962C8B-B14F-4D97-AF65-F5344CB8AC3E}">
        <p14:creationId xmlns:p14="http://schemas.microsoft.com/office/powerpoint/2010/main" val="20081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968635" y="329778"/>
            <a:ext cx="5228393" cy="1647113"/>
          </a:xfrm>
        </p:spPr>
        <p:txBody>
          <a:bodyPr/>
          <a:lstStyle/>
          <a:p>
            <a:r>
              <a:rPr lang="fa-I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از توجه شما متشکرم.</a:t>
            </a:r>
            <a:r>
              <a:rPr lang="fa-IR" dirty="0"/>
              <a:t> </a:t>
            </a:r>
            <a:endParaRPr lang="en-US" dirty="0"/>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422896" y="2547327"/>
            <a:ext cx="5673103" cy="3233776"/>
          </a:xfrm>
        </p:spPr>
        <p:txBody>
          <a:bodyPr vert="horz" lIns="91440" tIns="45720" rIns="91440" bIns="45720" rtlCol="0" anchor="t">
            <a:noAutofit/>
          </a:bodyPr>
          <a:lstStyle/>
          <a:p>
            <a:pPr algn="ctr"/>
            <a:endParaRPr lang="en-US" dirty="0"/>
          </a:p>
          <a:p>
            <a:pPr algn="ctr"/>
            <a:r>
              <a:rPr lang="fa-IR" sz="2400" b="1" dirty="0">
                <a:latin typeface="Calibri" panose="020F0502020204030204" pitchFamily="34" charset="0"/>
                <a:cs typeface="Calibri" panose="020F0502020204030204" pitchFamily="34" charset="0"/>
              </a:rPr>
              <a:t>راه ارتباطی :</a:t>
            </a:r>
            <a:endParaRPr lang="en-GB" sz="2400" b="1" dirty="0">
              <a:latin typeface="Calibri" panose="020F0502020204030204" pitchFamily="34" charset="0"/>
              <a:cs typeface="Calibri" panose="020F0502020204030204" pitchFamily="34" charset="0"/>
            </a:endParaRPr>
          </a:p>
          <a:p>
            <a:pPr algn="ctr"/>
            <a:r>
              <a:rPr lang="fa-I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Instagram: @drelhamrouhi</a:t>
            </a:r>
          </a:p>
          <a:p>
            <a:pPr algn="ctr"/>
            <a:r>
              <a:rPr lang="en-GB" dirty="0">
                <a:latin typeface="Calibri" panose="020F0502020204030204" pitchFamily="34" charset="0"/>
                <a:cs typeface="Calibri" panose="020F0502020204030204" pitchFamily="34" charset="0"/>
              </a:rPr>
              <a:t>Email: mahlarouhi@yahoo.com</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6AFB611-A8DD-4576-8E74-C4830FF55637}"/>
              </a:ext>
            </a:extLst>
          </p:cNvPr>
          <p:cNvPicPr>
            <a:picLocks noChangeAspect="1"/>
          </p:cNvPicPr>
          <p:nvPr/>
        </p:nvPicPr>
        <p:blipFill>
          <a:blip r:embed="rId3"/>
          <a:stretch>
            <a:fillRect/>
          </a:stretch>
        </p:blipFill>
        <p:spPr>
          <a:xfrm>
            <a:off x="6095999" y="1960993"/>
            <a:ext cx="4795024" cy="31908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1534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5013-4499-48B6-B830-58E099CB64A8}"/>
              </a:ext>
            </a:extLst>
          </p:cNvPr>
          <p:cNvSpPr>
            <a:spLocks noGrp="1"/>
          </p:cNvSpPr>
          <p:nvPr>
            <p:ph type="title"/>
          </p:nvPr>
        </p:nvSpPr>
        <p:spPr>
          <a:xfrm>
            <a:off x="709790" y="1082356"/>
            <a:ext cx="10593999" cy="6254045"/>
          </a:xfrm>
        </p:spPr>
        <p:txBody>
          <a:bodyPr/>
          <a:lstStyle/>
          <a:p>
            <a:pPr algn="r" rtl="1"/>
            <a:r>
              <a:rPr lang="fa-IR" sz="2800" b="1" dirty="0">
                <a:effectLst/>
                <a:latin typeface="Calibri" panose="020F0502020204030204" pitchFamily="34" charset="0"/>
                <a:cs typeface="Calibri" panose="020F0502020204030204" pitchFamily="34" charset="0"/>
              </a:rPr>
              <a:t>تأثیرات اختلالات جنسی بر کیفیت زندگی و رضایت زناشویی</a:t>
            </a:r>
            <a:r>
              <a:rPr lang="en-GB" sz="2800" b="1" dirty="0">
                <a:effectLst/>
                <a:latin typeface="Calibri" panose="020F0502020204030204" pitchFamily="34" charset="0"/>
                <a:cs typeface="Calibri" panose="020F0502020204030204" pitchFamily="34" charset="0"/>
              </a:rPr>
              <a:t>:</a:t>
            </a:r>
            <a:br>
              <a:rPr lang="en-GB" sz="2800" b="1" dirty="0">
                <a:effectLst/>
                <a:latin typeface="Calibri" panose="020F0502020204030204" pitchFamily="34" charset="0"/>
                <a:cs typeface="Calibri" panose="020F0502020204030204" pitchFamily="34" charset="0"/>
              </a:rPr>
            </a:br>
            <a:br>
              <a:rPr lang="en-GB" sz="2800" b="1" dirty="0">
                <a:effectLst/>
                <a:latin typeface="Calibri" panose="020F0502020204030204" pitchFamily="34" charset="0"/>
                <a:cs typeface="Calibri" panose="020F0502020204030204" pitchFamily="34" charset="0"/>
              </a:rPr>
            </a:b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 </a:t>
            </a:r>
            <a:r>
              <a:rPr lang="fa-IR" sz="2000" dirty="0">
                <a:solidFill>
                  <a:schemeClr val="accent1">
                    <a:lumMod val="50000"/>
                  </a:schemeClr>
                </a:solidFill>
                <a:effectLst/>
                <a:latin typeface="Calibri" panose="020F0502020204030204" pitchFamily="34" charset="0"/>
                <a:cs typeface="Calibri" panose="020F0502020204030204" pitchFamily="34" charset="0"/>
              </a:rPr>
              <a:t>اختلالات جنسی و تأثیرات آن بر خودپنداره و اعتماد به نفس:</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مشکلات جنسی می‌توانند بر اعتماد به نفس فرد تأثیر منفی بگذارند و باعث کاهش خودپنداره فرد شوند. بسیاری از افراد ممکن است به دلیل اختلالات جنسی احساس شرم و بی‌کفایتی کنند، که این موضوع می‌تواند بر روی سایر جنبه‌های زندگی و روابط آنها نیز تأثیرگذار باشد.</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 </a:t>
            </a:r>
            <a:r>
              <a:rPr lang="fa-IR" sz="2000" dirty="0">
                <a:solidFill>
                  <a:schemeClr val="accent1">
                    <a:lumMod val="50000"/>
                  </a:schemeClr>
                </a:solidFill>
                <a:effectLst/>
                <a:latin typeface="Calibri" panose="020F0502020204030204" pitchFamily="34" charset="0"/>
                <a:cs typeface="Calibri" panose="020F0502020204030204" pitchFamily="34" charset="0"/>
              </a:rPr>
              <a:t>احساس انزوا و کاهش صمیمیت در روابط:</a:t>
            </a:r>
            <a:br>
              <a:rPr lang="fa-IR" sz="2000" dirty="0">
                <a:solidFill>
                  <a:schemeClr val="accent1">
                    <a:lumMod val="50000"/>
                  </a:schemeClr>
                </a:solidFill>
                <a:effectLst/>
                <a:latin typeface="Calibri" panose="020F0502020204030204" pitchFamily="34" charset="0"/>
                <a:cs typeface="Calibri" panose="020F0502020204030204" pitchFamily="34" charset="0"/>
              </a:rPr>
            </a:br>
            <a:r>
              <a:rPr lang="fa-IR" sz="2000" dirty="0">
                <a:latin typeface="Calibri" panose="020F0502020204030204" pitchFamily="34" charset="0"/>
                <a:cs typeface="Calibri" panose="020F0502020204030204" pitchFamily="34" charset="0"/>
              </a:rPr>
              <a:t>به طور اجتناب‌ناپذیری تعامل دوطرفه‌ای بین سکس و صمیمیت وجود دارد.</a:t>
            </a:r>
            <a:r>
              <a:rPr lang="fa-IR" sz="2000" dirty="0">
                <a:effectLst/>
                <a:latin typeface="Calibri" panose="020F0502020204030204" pitchFamily="34" charset="0"/>
                <a:cs typeface="Calibri" panose="020F0502020204030204" pitchFamily="34" charset="0"/>
              </a:rPr>
              <a:t> وقتی زوج دچار مشکلات جنسی میشوند از هم فاصله میگیرند .همینطور احساس انزوا و عدم توانایی در برقراری ارتباط ممکن است به کاهش صمیمیت و نزدیکی عاطفی بین زوجین منجر شود.</a:t>
            </a:r>
            <a:r>
              <a:rPr lang="fa-IR" sz="2000" dirty="0">
                <a:latin typeface="Calibri" panose="020F0502020204030204" pitchFamily="34" charset="0"/>
                <a:cs typeface="Calibri" panose="020F0502020204030204" pitchFamily="34" charset="0"/>
              </a:rPr>
              <a:t> </a:t>
            </a:r>
            <a:br>
              <a:rPr lang="fa-IR" sz="2000" dirty="0">
                <a:effectLst/>
                <a:latin typeface="Calibri" panose="020F0502020204030204" pitchFamily="34" charset="0"/>
                <a:cs typeface="Calibri" panose="020F0502020204030204" pitchFamily="34" charset="0"/>
              </a:rPr>
            </a:br>
            <a:r>
              <a:rPr lang="fa-IR" sz="2000" dirty="0">
                <a:solidFill>
                  <a:schemeClr val="accent1">
                    <a:lumMod val="50000"/>
                  </a:schemeClr>
                </a:solidFill>
                <a:effectLst/>
                <a:latin typeface="Calibri" panose="020F0502020204030204" pitchFamily="34" charset="0"/>
                <a:cs typeface="Calibri" panose="020F0502020204030204" pitchFamily="34" charset="0"/>
              </a:rPr>
              <a:t>• تأثیرات منفی بر سلامت روان:</a:t>
            </a:r>
            <a:br>
              <a:rPr lang="fa-IR" sz="2000" dirty="0">
                <a:effectLst/>
                <a:latin typeface="Calibri" panose="020F0502020204030204" pitchFamily="34" charset="0"/>
                <a:cs typeface="Calibri" panose="020F0502020204030204" pitchFamily="34" charset="0"/>
              </a:rPr>
            </a:br>
            <a:r>
              <a:rPr lang="fa-IR" sz="2000" dirty="0">
                <a:effectLst/>
                <a:latin typeface="Calibri" panose="020F0502020204030204" pitchFamily="34" charset="0"/>
                <a:cs typeface="Calibri" panose="020F0502020204030204" pitchFamily="34" charset="0"/>
              </a:rPr>
              <a:t>مشکلات جنسی، به‌ویژه در صورت طولانی‌مدت بودن، می‌توانند به مشکلات روانی از جمله افسردگی، اضطراب، و حتی اختلالات اضطرابی-اجتنابی منجر شوند. بیمارانی که دچار این مشکلات هستند، ممکن است احساس کنند که به دلیل مشکلات جنسی خود، زندگی طبیعی ندارند و همین مسئله باعث افزایش سطح استرس و کاهش کیفیت زندگی‌شان می‌شود.</a:t>
            </a:r>
            <a:br>
              <a:rPr lang="fa-IR" dirty="0">
                <a:effectLst/>
              </a:rPr>
            </a:br>
            <a:br>
              <a:rPr lang="fa-IR" dirty="0">
                <a:effectLst/>
              </a:rPr>
            </a:br>
            <a:endParaRPr lang="en-GB" dirty="0"/>
          </a:p>
        </p:txBody>
      </p:sp>
    </p:spTree>
    <p:extLst>
      <p:ext uri="{BB962C8B-B14F-4D97-AF65-F5344CB8AC3E}">
        <p14:creationId xmlns:p14="http://schemas.microsoft.com/office/powerpoint/2010/main" val="3928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CB44-554D-421B-B8B1-737E3167F04E}"/>
              </a:ext>
            </a:extLst>
          </p:cNvPr>
          <p:cNvSpPr>
            <a:spLocks noGrp="1"/>
          </p:cNvSpPr>
          <p:nvPr>
            <p:ph type="title"/>
          </p:nvPr>
        </p:nvSpPr>
        <p:spPr>
          <a:xfrm>
            <a:off x="539551" y="388143"/>
            <a:ext cx="10778937" cy="1325563"/>
          </a:xfrm>
        </p:spPr>
        <p:txBody>
          <a:bodyPr/>
          <a:lstStyle/>
          <a:p>
            <a:pPr algn="r"/>
            <a:r>
              <a:rPr lang="fa-I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حوزه های اصلی ارزیابی زوج:</a:t>
            </a:r>
            <a:endParaRPr lang="en-GB"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B00740D5-DD08-47DC-B14D-98D25DF1A72A}"/>
              </a:ext>
            </a:extLst>
          </p:cNvPr>
          <p:cNvGraphicFramePr>
            <a:graphicFrameLocks noGrp="1"/>
          </p:cNvGraphicFramePr>
          <p:nvPr>
            <p:ph idx="1"/>
            <p:extLst>
              <p:ext uri="{D42A27DB-BD31-4B8C-83A1-F6EECF244321}">
                <p14:modId xmlns:p14="http://schemas.microsoft.com/office/powerpoint/2010/main" val="1946915431"/>
              </p:ext>
            </p:extLst>
          </p:nvPr>
        </p:nvGraphicFramePr>
        <p:xfrm>
          <a:off x="-889929" y="596899"/>
          <a:ext cx="13303405" cy="5486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6473355-700D-4CE0-804C-6877E527B790}"/>
              </a:ext>
            </a:extLst>
          </p:cNvPr>
          <p:cNvSpPr>
            <a:spLocks noGrp="1"/>
          </p:cNvSpPr>
          <p:nvPr>
            <p:ph type="sldNum" sz="quarter" idx="4"/>
          </p:nvPr>
        </p:nvSpPr>
        <p:spPr/>
        <p:txBody>
          <a:bodyPr/>
          <a:lstStyle/>
          <a:p>
            <a:fld id="{3A4F6043-7A67-491B-98BC-F933DED7226D}" type="slidenum">
              <a:rPr lang="en-US" smtClean="0"/>
              <a:pPr/>
              <a:t>4</a:t>
            </a:fld>
            <a:endParaRPr lang="en-US" dirty="0"/>
          </a:p>
        </p:txBody>
      </p:sp>
    </p:spTree>
    <p:extLst>
      <p:ext uri="{BB962C8B-B14F-4D97-AF65-F5344CB8AC3E}">
        <p14:creationId xmlns:p14="http://schemas.microsoft.com/office/powerpoint/2010/main" val="349676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603250" y="1101307"/>
            <a:ext cx="10985500" cy="4655385"/>
          </a:xfrm>
        </p:spPr>
        <p:txBody>
          <a:bodyPr/>
          <a:lstStyle/>
          <a:p>
            <a:pPr>
              <a:lnSpc>
                <a:spcPct val="107000"/>
              </a:lnSpc>
              <a:spcAft>
                <a:spcPts val="800"/>
              </a:spcAft>
            </a:pPr>
            <a:b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نقش اصلاح رابطه در روابط جنسی زوجین</a:t>
            </a:r>
            <a:br>
              <a:rPr lang="fa-IR"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fa-IR" sz="4400" i="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br>
              <a:rPr lang="fa-IR" sz="4400" i="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en-GB" sz="4400" b="1" spc="5" dirty="0">
                <a:solidFill>
                  <a:srgbClr val="333A3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en-GB" sz="2800" b="1" spc="5"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en-GB" sz="2800" b="1" spc="5"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endParaRPr lang="en-GB"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1681246" y="556209"/>
            <a:ext cx="2944624" cy="880879"/>
          </a:xfrm>
        </p:spPr>
        <p:txBody>
          <a:bodyPr/>
          <a:lstStyle/>
          <a:p>
            <a:r>
              <a:rPr lang="fa-IR"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مثال کلید نور:</a:t>
            </a:r>
            <a:endParaRPr lang="en-US" dirty="0"/>
          </a:p>
        </p:txBody>
      </p:sp>
      <p:pic>
        <p:nvPicPr>
          <p:cNvPr id="2" name="Picture 1">
            <a:extLst>
              <a:ext uri="{FF2B5EF4-FFF2-40B4-BE49-F238E27FC236}">
                <a16:creationId xmlns:a16="http://schemas.microsoft.com/office/drawing/2014/main" id="{96FED6A6-6AE0-4EB0-8735-D4549733C7D3}"/>
              </a:ext>
            </a:extLst>
          </p:cNvPr>
          <p:cNvPicPr>
            <a:picLocks noChangeAspect="1"/>
          </p:cNvPicPr>
          <p:nvPr/>
        </p:nvPicPr>
        <p:blipFill>
          <a:blip r:embed="rId3"/>
          <a:stretch>
            <a:fillRect/>
          </a:stretch>
        </p:blipFill>
        <p:spPr>
          <a:xfrm>
            <a:off x="6907555" y="2218740"/>
            <a:ext cx="4085438" cy="26136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a:extLst>
              <a:ext uri="{FF2B5EF4-FFF2-40B4-BE49-F238E27FC236}">
                <a16:creationId xmlns:a16="http://schemas.microsoft.com/office/drawing/2014/main" id="{1175915B-820C-4EBE-873D-21E24B08C840}"/>
              </a:ext>
            </a:extLst>
          </p:cNvPr>
          <p:cNvSpPr/>
          <p:nvPr/>
        </p:nvSpPr>
        <p:spPr>
          <a:xfrm>
            <a:off x="4496499" y="2973651"/>
            <a:ext cx="1006679" cy="138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0FC2B5D-1451-4785-91C2-2E9A7FF5F23D}"/>
              </a:ext>
            </a:extLst>
          </p:cNvPr>
          <p:cNvSpPr txBox="1"/>
          <p:nvPr/>
        </p:nvSpPr>
        <p:spPr>
          <a:xfrm>
            <a:off x="102014" y="2116453"/>
            <a:ext cx="6103088" cy="3477875"/>
          </a:xfrm>
          <a:prstGeom prst="rect">
            <a:avLst/>
          </a:prstGeom>
          <a:noFill/>
        </p:spPr>
        <p:txBody>
          <a:bodyPr wrap="square">
            <a:spAutoFit/>
          </a:bodyPr>
          <a:lstStyle/>
          <a:p>
            <a:pPr marL="457200" indent="-457200" algn="r" rtl="1">
              <a:buFont typeface="Arial" panose="020B0604020202020204" pitchFamily="34" charset="0"/>
              <a:buChar char="•"/>
            </a:pPr>
            <a:r>
              <a:rPr lang="fa-IR" sz="2400" dirty="0">
                <a:latin typeface="Calibri" panose="020F0502020204030204" pitchFamily="34" charset="0"/>
                <a:cs typeface="Calibri" panose="020F0502020204030204" pitchFamily="34" charset="0"/>
              </a:rPr>
              <a:t>برای توضیح نقش </a:t>
            </a:r>
            <a:r>
              <a:rPr lang="fa-IR" sz="2400" u="sng" dirty="0">
                <a:latin typeface="Calibri" panose="020F0502020204030204" pitchFamily="34" charset="0"/>
                <a:cs typeface="Calibri" panose="020F0502020204030204" pitchFamily="34" charset="0"/>
              </a:rPr>
              <a:t>موضوعات کنونی </a:t>
            </a:r>
            <a:r>
              <a:rPr lang="fa-IR" sz="2400" dirty="0">
                <a:latin typeface="Calibri" panose="020F0502020204030204" pitchFamily="34" charset="0"/>
                <a:cs typeface="Calibri" panose="020F0502020204030204" pitchFamily="34" charset="0"/>
              </a:rPr>
              <a:t>روی رابطه جنسی میتوان از قیاس کلید نور استفاده کرد. </a:t>
            </a:r>
          </a:p>
          <a:p>
            <a:pPr marL="457200" indent="-457200" algn="r" rtl="1">
              <a:buFont typeface="Arial" panose="020B0604020202020204" pitchFamily="34" charset="0"/>
              <a:buChar char="•"/>
            </a:pPr>
            <a:endParaRPr lang="fa-IR" sz="24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fa-IR" sz="2400" dirty="0">
                <a:latin typeface="Calibri" panose="020F0502020204030204" pitchFamily="34" charset="0"/>
                <a:cs typeface="Calibri" panose="020F0502020204030204" pitchFamily="34" charset="0"/>
              </a:rPr>
              <a:t>در هر لحظه از تجربه جنسی این کلید میتواند رابطه جنسی را </a:t>
            </a:r>
            <a:r>
              <a:rPr lang="fa-IR" sz="2400" b="1" dirty="0">
                <a:latin typeface="Calibri" panose="020F0502020204030204" pitchFamily="34" charset="0"/>
                <a:cs typeface="Calibri" panose="020F0502020204030204" pitchFamily="34" charset="0"/>
              </a:rPr>
              <a:t>روشن</a:t>
            </a:r>
            <a:r>
              <a:rPr lang="fa-IR" sz="2400" dirty="0">
                <a:latin typeface="Calibri" panose="020F0502020204030204" pitchFamily="34" charset="0"/>
                <a:cs typeface="Calibri" panose="020F0502020204030204" pitchFamily="34" charset="0"/>
              </a:rPr>
              <a:t> یا </a:t>
            </a:r>
            <a:r>
              <a:rPr lang="fa-IR" sz="2400" b="1" dirty="0">
                <a:latin typeface="Calibri" panose="020F0502020204030204" pitchFamily="34" charset="0"/>
                <a:cs typeface="Calibri" panose="020F0502020204030204" pitchFamily="34" charset="0"/>
              </a:rPr>
              <a:t>خاموش</a:t>
            </a:r>
            <a:r>
              <a:rPr lang="fa-IR" sz="2400" dirty="0">
                <a:latin typeface="Calibri" panose="020F0502020204030204" pitchFamily="34" charset="0"/>
                <a:cs typeface="Calibri" panose="020F0502020204030204" pitchFamily="34" charset="0"/>
              </a:rPr>
              <a:t> کند.</a:t>
            </a:r>
          </a:p>
          <a:p>
            <a:pPr marL="457200" indent="-457200" algn="r" rtl="1">
              <a:buFont typeface="Arial" panose="020B0604020202020204" pitchFamily="34" charset="0"/>
              <a:buChar char="•"/>
            </a:pPr>
            <a:endParaRPr lang="fa-IR" sz="24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fa-IR" sz="2400" dirty="0">
                <a:latin typeface="Calibri" panose="020F0502020204030204" pitchFamily="34" charset="0"/>
                <a:cs typeface="Calibri" panose="020F0502020204030204" pitchFamily="34" charset="0"/>
              </a:rPr>
              <a:t>اگر بسیاری از کلیدها</a:t>
            </a:r>
            <a:r>
              <a:rPr lang="fa-IR" sz="2400" b="1" dirty="0">
                <a:latin typeface="Calibri" panose="020F0502020204030204" pitchFamily="34" charset="0"/>
                <a:cs typeface="Calibri" panose="020F0502020204030204" pitchFamily="34" charset="0"/>
              </a:rPr>
              <a:t> خاموش </a:t>
            </a:r>
            <a:r>
              <a:rPr lang="fa-IR" sz="2400" dirty="0">
                <a:latin typeface="Calibri" panose="020F0502020204030204" pitchFamily="34" charset="0"/>
                <a:cs typeface="Calibri" panose="020F0502020204030204" pitchFamily="34" charset="0"/>
              </a:rPr>
              <a:t>باشد، پاسخ جنسی اتفاق نمی افتد.</a:t>
            </a:r>
          </a:p>
          <a:p>
            <a:pPr marL="457200" indent="-457200" algn="r" rtl="1">
              <a:buFont typeface="Arial" panose="020B0604020202020204" pitchFamily="34" charset="0"/>
              <a:buChar char="•"/>
            </a:pPr>
            <a:endParaRPr lang="fa-I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560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8C494-EC69-44B0-A436-41961A08B83D}"/>
              </a:ext>
            </a:extLst>
          </p:cNvPr>
          <p:cNvSpPr>
            <a:spLocks noGrp="1"/>
          </p:cNvSpPr>
          <p:nvPr>
            <p:ph idx="1"/>
          </p:nvPr>
        </p:nvSpPr>
        <p:spPr>
          <a:xfrm>
            <a:off x="478758" y="481123"/>
            <a:ext cx="10066789" cy="6129670"/>
          </a:xfrm>
        </p:spPr>
        <p:txBody>
          <a:bodyPr>
            <a:normAutofit/>
          </a:bodyPr>
          <a:lstStyle/>
          <a:p>
            <a:pPr algn="r" rtl="1"/>
            <a:r>
              <a:rPr lang="fa-IR" sz="2000" dirty="0">
                <a:latin typeface="Calibri" panose="020F0502020204030204" pitchFamily="34" charset="0"/>
                <a:cs typeface="Calibri" panose="020F0502020204030204" pitchFamily="34" charset="0"/>
              </a:rPr>
              <a:t>این موارد عبارتند از:</a:t>
            </a:r>
          </a:p>
          <a:p>
            <a:pPr algn="r" rtl="1"/>
            <a:endParaRPr lang="fa-IR" sz="2000" dirty="0">
              <a:latin typeface="Calibri" panose="020F0502020204030204" pitchFamily="34" charset="0"/>
              <a:cs typeface="Calibri" panose="020F0502020204030204" pitchFamily="34" charset="0"/>
            </a:endParaRPr>
          </a:p>
          <a:p>
            <a:pPr algn="r" rtl="1"/>
            <a:r>
              <a:rPr lang="fa-IR" sz="2000" b="1" dirty="0">
                <a:latin typeface="Calibri" panose="020F0502020204030204" pitchFamily="34" charset="0"/>
                <a:cs typeface="Calibri" panose="020F0502020204030204" pitchFamily="34" charset="0"/>
              </a:rPr>
              <a:t>1-پارتنر مناسب: </a:t>
            </a:r>
            <a:r>
              <a:rPr lang="fa-IR" sz="2000" u="sng" dirty="0">
                <a:latin typeface="Calibri" panose="020F0502020204030204" pitchFamily="34" charset="0"/>
                <a:cs typeface="Calibri" panose="020F0502020204030204" pitchFamily="34" charset="0"/>
              </a:rPr>
              <a:t>همسری جذاب </a:t>
            </a:r>
            <a:r>
              <a:rPr lang="fa-IR" sz="2000" dirty="0">
                <a:latin typeface="Calibri" panose="020F0502020204030204" pitchFamily="34" charset="0"/>
                <a:cs typeface="Calibri" panose="020F0502020204030204" pitchFamily="34" charset="0"/>
              </a:rPr>
              <a:t>که توجه فرد را به خود جلب کند و </a:t>
            </a:r>
            <a:r>
              <a:rPr lang="fa-IR" sz="2000" u="sng" dirty="0">
                <a:latin typeface="Calibri" panose="020F0502020204030204" pitchFamily="34" charset="0"/>
                <a:cs typeface="Calibri" panose="020F0502020204030204" pitchFamily="34" charset="0"/>
              </a:rPr>
              <a:t>احساس ایمنی و امنیت </a:t>
            </a:r>
            <a:r>
              <a:rPr lang="fa-IR" sz="2000" dirty="0">
                <a:latin typeface="Calibri" panose="020F0502020204030204" pitchFamily="34" charset="0"/>
                <a:cs typeface="Calibri" panose="020F0502020204030204" pitchFamily="34" charset="0"/>
              </a:rPr>
              <a:t>جنسی را برایش به ارمغان بیاورد</a:t>
            </a:r>
          </a:p>
          <a:p>
            <a:pPr algn="r" rtl="1"/>
            <a:r>
              <a:rPr lang="fa-IR" sz="2000" b="1" dirty="0">
                <a:latin typeface="Calibri" panose="020F0502020204030204" pitchFamily="34" charset="0"/>
                <a:cs typeface="Calibri" panose="020F0502020204030204" pitchFamily="34" charset="0"/>
              </a:rPr>
              <a:t>2-  تحریک مناسب: </a:t>
            </a:r>
            <a:r>
              <a:rPr lang="fa-IR" sz="2000" u="sng" dirty="0">
                <a:latin typeface="Calibri" panose="020F0502020204030204" pitchFamily="34" charset="0"/>
                <a:cs typeface="Calibri" panose="020F0502020204030204" pitchFamily="34" charset="0"/>
              </a:rPr>
              <a:t>شرایطی راحت و شهوت برانگیز </a:t>
            </a:r>
            <a:r>
              <a:rPr lang="fa-IR" sz="2000" dirty="0">
                <a:latin typeface="Calibri" panose="020F0502020204030204" pitchFamily="34" charset="0"/>
                <a:cs typeface="Calibri" panose="020F0502020204030204" pitchFamily="34" charset="0"/>
              </a:rPr>
              <a:t>قرار بگیرند</a:t>
            </a:r>
          </a:p>
          <a:p>
            <a:pPr algn="r" rtl="1"/>
            <a:r>
              <a:rPr lang="fa-IR" sz="2000" b="1" dirty="0">
                <a:latin typeface="Calibri" panose="020F0502020204030204" pitchFamily="34" charset="0"/>
                <a:cs typeface="Calibri" panose="020F0502020204030204" pitchFamily="34" charset="0"/>
              </a:rPr>
              <a:t>3- زمان مناسب: </a:t>
            </a:r>
            <a:r>
              <a:rPr lang="fa-IR" sz="2000" dirty="0">
                <a:latin typeface="Calibri" panose="020F0502020204030204" pitchFamily="34" charset="0"/>
                <a:cs typeface="Calibri" panose="020F0502020204030204" pitchFamily="34" charset="0"/>
              </a:rPr>
              <a:t>وقتی از</a:t>
            </a:r>
            <a:r>
              <a:rPr lang="fa-IR" sz="2000" u="sng" dirty="0">
                <a:latin typeface="Calibri" panose="020F0502020204030204" pitchFamily="34" charset="0"/>
                <a:cs typeface="Calibri" panose="020F0502020204030204" pitchFamily="34" charset="0"/>
              </a:rPr>
              <a:t> کارها </a:t>
            </a:r>
            <a:r>
              <a:rPr lang="fa-IR" sz="2000" dirty="0">
                <a:latin typeface="Calibri" panose="020F0502020204030204" pitchFamily="34" charset="0"/>
                <a:cs typeface="Calibri" panose="020F0502020204030204" pitchFamily="34" charset="0"/>
              </a:rPr>
              <a:t>فارغ شد و درد ،</a:t>
            </a:r>
            <a:r>
              <a:rPr lang="fa-IR" sz="2000" u="sng" dirty="0">
                <a:latin typeface="Calibri" panose="020F0502020204030204" pitchFamily="34" charset="0"/>
                <a:cs typeface="Calibri" panose="020F0502020204030204" pitchFamily="34" charset="0"/>
              </a:rPr>
              <a:t>خستگ</a:t>
            </a:r>
            <a:r>
              <a:rPr lang="fa-IR" sz="2000" dirty="0">
                <a:latin typeface="Calibri" panose="020F0502020204030204" pitchFamily="34" charset="0"/>
                <a:cs typeface="Calibri" panose="020F0502020204030204" pitchFamily="34" charset="0"/>
              </a:rPr>
              <a:t>ی یا </a:t>
            </a:r>
            <a:r>
              <a:rPr lang="fa-IR" sz="2000" u="sng" dirty="0">
                <a:latin typeface="Calibri" panose="020F0502020204030204" pitchFamily="34" charset="0"/>
                <a:cs typeface="Calibri" panose="020F0502020204030204" pitchFamily="34" charset="0"/>
              </a:rPr>
              <a:t>عوارض جانبی داروها </a:t>
            </a:r>
            <a:r>
              <a:rPr lang="fa-IR" sz="2000" dirty="0">
                <a:latin typeface="Calibri" panose="020F0502020204030204" pitchFamily="34" charset="0"/>
                <a:cs typeface="Calibri" panose="020F0502020204030204" pitchFamily="34" charset="0"/>
              </a:rPr>
              <a:t>به حداقل رسید ، به هم نزدیک شوند</a:t>
            </a:r>
          </a:p>
          <a:p>
            <a:pPr algn="r" rtl="1"/>
            <a:r>
              <a:rPr lang="fa-IR" sz="2000" b="1" dirty="0">
                <a:latin typeface="Calibri" panose="020F0502020204030204" pitchFamily="34" charset="0"/>
                <a:cs typeface="Calibri" panose="020F0502020204030204" pitchFamily="34" charset="0"/>
              </a:rPr>
              <a:t>4 -تنوع لازم:  </a:t>
            </a:r>
            <a:r>
              <a:rPr lang="fa-IR" sz="2000" dirty="0">
                <a:latin typeface="Calibri" panose="020F0502020204030204" pitchFamily="34" charset="0"/>
                <a:cs typeface="Calibri" panose="020F0502020204030204" pitchFamily="34" charset="0"/>
              </a:rPr>
              <a:t>لمس یا فعالیتهای جنسی متنوع، با شدت متفاوت، درمکانهای گوناگون ،با ریتم های جورواجور تجربه کنند</a:t>
            </a:r>
          </a:p>
          <a:p>
            <a:pPr algn="r" rtl="1"/>
            <a:r>
              <a:rPr lang="fa-IR" sz="2000" b="1" dirty="0">
                <a:latin typeface="Calibri" panose="020F0502020204030204" pitchFamily="34" charset="0"/>
                <a:cs typeface="Calibri" panose="020F0502020204030204" pitchFamily="34" charset="0"/>
              </a:rPr>
              <a:t>5- روحیه مناسب: </a:t>
            </a:r>
            <a:r>
              <a:rPr lang="fa-IR" sz="2000" dirty="0">
                <a:latin typeface="Calibri" panose="020F0502020204030204" pitchFamily="34" charset="0"/>
                <a:cs typeface="Calibri" panose="020F0502020204030204" pitchFamily="34" charset="0"/>
              </a:rPr>
              <a:t>خلق </a:t>
            </a:r>
            <a:r>
              <a:rPr lang="fa-IR" sz="2000" u="sng" dirty="0">
                <a:latin typeface="Calibri" panose="020F0502020204030204" pitchFamily="34" charset="0"/>
                <a:cs typeface="Calibri" panose="020F0502020204030204" pitchFamily="34" charset="0"/>
              </a:rPr>
              <a:t>شاد و پذیرایی </a:t>
            </a:r>
            <a:r>
              <a:rPr lang="fa-IR" sz="2000" dirty="0">
                <a:latin typeface="Calibri" panose="020F0502020204030204" pitchFamily="34" charset="0"/>
                <a:cs typeface="Calibri" panose="020F0502020204030204" pitchFamily="34" charset="0"/>
              </a:rPr>
              <a:t>داشته باشند( عصبانی، غمگین یا مضطرب نباشند)</a:t>
            </a:r>
          </a:p>
          <a:p>
            <a:pPr algn="r" rtl="1"/>
            <a:r>
              <a:rPr lang="fa-IR" sz="2000" b="1" dirty="0">
                <a:latin typeface="Calibri" panose="020F0502020204030204" pitchFamily="34" charset="0"/>
                <a:cs typeface="Calibri" panose="020F0502020204030204" pitchFamily="34" charset="0"/>
              </a:rPr>
              <a:t>6- نبود مشکلات سلامت روان : </a:t>
            </a:r>
            <a:r>
              <a:rPr lang="fa-IR" sz="2000" dirty="0">
                <a:latin typeface="Calibri" panose="020F0502020204030204" pitchFamily="34" charset="0"/>
                <a:cs typeface="Calibri" panose="020F0502020204030204" pitchFamily="34" charset="0"/>
              </a:rPr>
              <a:t>نگرانی یا حواس پرتی ها خاصه در رابطه جنسی ( اضطراب عملکردی ) نداشته باشند.</a:t>
            </a:r>
          </a:p>
          <a:p>
            <a:pPr algn="r" rtl="1"/>
            <a:endParaRPr lang="fa-IR" sz="2000" dirty="0">
              <a:latin typeface="Calibri" panose="020F0502020204030204" pitchFamily="34" charset="0"/>
              <a:cs typeface="Calibri" panose="020F0502020204030204" pitchFamily="34" charset="0"/>
            </a:endParaRPr>
          </a:p>
          <a:p>
            <a:pPr algn="r" rtl="1"/>
            <a:r>
              <a:rPr lang="fa-IR" sz="2000" dirty="0">
                <a:latin typeface="Calibri" panose="020F0502020204030204" pitchFamily="34" charset="0"/>
                <a:cs typeface="Calibri" panose="020F0502020204030204" pitchFamily="34" charset="0"/>
              </a:rPr>
              <a:t>زوج با بحث محترمانه در مورد سیگنالهای موثر و کلیدها میتوانند از سوء تفاهمات پرهیز کنند.</a:t>
            </a:r>
          </a:p>
          <a:p>
            <a:pPr algn="r" rtl="1"/>
            <a:endParaRPr lang="fa-IR" sz="2000" dirty="0">
              <a:latin typeface="Calibri" panose="020F0502020204030204" pitchFamily="34" charset="0"/>
              <a:cs typeface="Calibri" panose="020F0502020204030204" pitchFamily="34" charset="0"/>
            </a:endParaRPr>
          </a:p>
          <a:p>
            <a:pPr algn="r" rtl="1"/>
            <a:endParaRPr lang="fa-IR" sz="2000" dirty="0">
              <a:latin typeface="Calibri" panose="020F0502020204030204" pitchFamily="34" charset="0"/>
              <a:cs typeface="Calibri" panose="020F0502020204030204" pitchFamily="34" charset="0"/>
            </a:endParaRPr>
          </a:p>
          <a:p>
            <a:endParaRPr lang="fa-IR" dirty="0"/>
          </a:p>
        </p:txBody>
      </p:sp>
      <p:sp>
        <p:nvSpPr>
          <p:cNvPr id="4" name="Slide Number Placeholder 3">
            <a:extLst>
              <a:ext uri="{FF2B5EF4-FFF2-40B4-BE49-F238E27FC236}">
                <a16:creationId xmlns:a16="http://schemas.microsoft.com/office/drawing/2014/main" id="{AC988A77-393D-4547-A575-8BAF75B2036F}"/>
              </a:ext>
            </a:extLst>
          </p:cNvPr>
          <p:cNvSpPr>
            <a:spLocks noGrp="1"/>
          </p:cNvSpPr>
          <p:nvPr>
            <p:ph type="sldNum" sz="quarter" idx="4"/>
          </p:nvPr>
        </p:nvSpPr>
        <p:spPr/>
        <p:txBody>
          <a:bodyPr/>
          <a:lstStyle/>
          <a:p>
            <a:fld id="{3A4F6043-7A67-491B-98BC-F933DED7226D}" type="slidenum">
              <a:rPr lang="en-US" smtClean="0"/>
              <a:pPr/>
              <a:t>7</a:t>
            </a:fld>
            <a:endParaRPr lang="en-US" dirty="0"/>
          </a:p>
        </p:txBody>
      </p:sp>
    </p:spTree>
    <p:extLst>
      <p:ext uri="{BB962C8B-B14F-4D97-AF65-F5344CB8AC3E}">
        <p14:creationId xmlns:p14="http://schemas.microsoft.com/office/powerpoint/2010/main" val="393100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05C0B-CE0B-4508-BE6D-464E9AE75AED}"/>
              </a:ext>
            </a:extLst>
          </p:cNvPr>
          <p:cNvSpPr>
            <a:spLocks noGrp="1"/>
          </p:cNvSpPr>
          <p:nvPr>
            <p:ph idx="1"/>
          </p:nvPr>
        </p:nvSpPr>
        <p:spPr>
          <a:xfrm>
            <a:off x="431055" y="627117"/>
            <a:ext cx="9741183" cy="3797848"/>
          </a:xfrm>
        </p:spPr>
        <p:txBody>
          <a:bodyPr>
            <a:noAutofit/>
          </a:bodyPr>
          <a:lstStyle/>
          <a:p>
            <a:pPr algn="r"/>
            <a:endParaRPr lang="fa-IR" sz="2000" dirty="0">
              <a:latin typeface="Calibri" panose="020F0502020204030204" pitchFamily="34" charset="0"/>
              <a:cs typeface="Calibri" panose="020F0502020204030204" pitchFamily="34" charset="0"/>
            </a:endParaRPr>
          </a:p>
          <a:p>
            <a:pPr algn="r"/>
            <a:endParaRPr lang="fa-IR" sz="2000" dirty="0">
              <a:latin typeface="Calibri" panose="020F0502020204030204" pitchFamily="34" charset="0"/>
              <a:cs typeface="Calibri" panose="020F0502020204030204" pitchFamily="34" charset="0"/>
            </a:endParaRPr>
          </a:p>
          <a:p>
            <a:pPr algn="r"/>
            <a:r>
              <a:rPr lang="fa-IR" sz="2000" dirty="0">
                <a:latin typeface="Calibri" panose="020F0502020204030204" pitchFamily="34" charset="0"/>
                <a:cs typeface="Calibri" panose="020F0502020204030204" pitchFamily="34" charset="0"/>
              </a:rPr>
              <a:t>موضوعات دیگری مثل </a:t>
            </a:r>
            <a:r>
              <a:rPr lang="fa-IR" sz="2000" u="sng" dirty="0">
                <a:latin typeface="Calibri" panose="020F0502020204030204" pitchFamily="34" charset="0"/>
                <a:cs typeface="Calibri" panose="020F0502020204030204" pitchFamily="34" charset="0"/>
              </a:rPr>
              <a:t>گذشته فرد هستند </a:t>
            </a:r>
            <a:r>
              <a:rPr lang="fa-IR" sz="2000" dirty="0">
                <a:latin typeface="Calibri" panose="020F0502020204030204" pitchFamily="34" charset="0"/>
                <a:cs typeface="Calibri" panose="020F0502020204030204" pitchFamily="34" charset="0"/>
              </a:rPr>
              <a:t>که  به </a:t>
            </a:r>
            <a:r>
              <a:rPr lang="fa-IR" sz="2000" b="1" dirty="0">
                <a:latin typeface="Calibri" panose="020F0502020204030204" pitchFamily="34" charset="0"/>
                <a:cs typeface="Calibri" panose="020F0502020204030204" pitchFamily="34" charset="0"/>
              </a:rPr>
              <a:t>قطع کننده های مدار </a:t>
            </a:r>
            <a:r>
              <a:rPr lang="fa-IR" sz="2000" dirty="0">
                <a:latin typeface="Calibri" panose="020F0502020204030204" pitchFamily="34" charset="0"/>
                <a:cs typeface="Calibri" panose="020F0502020204030204" pitchFamily="34" charset="0"/>
              </a:rPr>
              <a:t>شبیه اند. </a:t>
            </a:r>
          </a:p>
          <a:p>
            <a:pPr algn="r"/>
            <a:r>
              <a:rPr lang="fa-IR" sz="2000" dirty="0">
                <a:latin typeface="Calibri" panose="020F0502020204030204" pitchFamily="34" charset="0"/>
                <a:cs typeface="Calibri" panose="020F0502020204030204" pitchFamily="34" charset="0"/>
              </a:rPr>
              <a:t>قطع کننده های مدار هم که مثل کلیدنور، میتوانند روی پاسخ جنسی موثر باشند عبارتند از :</a:t>
            </a:r>
          </a:p>
          <a:p>
            <a:pPr algn="r"/>
            <a:endParaRPr lang="fa-IR" sz="2000" dirty="0">
              <a:latin typeface="Calibri" panose="020F0502020204030204" pitchFamily="34" charset="0"/>
              <a:cs typeface="Calibri" panose="020F0502020204030204" pitchFamily="34" charset="0"/>
            </a:endParaRPr>
          </a:p>
          <a:p>
            <a:pPr algn="r"/>
            <a:r>
              <a:rPr lang="fa-IR" sz="2000" dirty="0">
                <a:latin typeface="Calibri" panose="020F0502020204030204" pitchFamily="34" charset="0"/>
                <a:cs typeface="Calibri" panose="020F0502020204030204" pitchFamily="34" charset="0"/>
              </a:rPr>
              <a:t>1- دانش نادرست در مورد رابطه جنسی</a:t>
            </a:r>
          </a:p>
          <a:p>
            <a:pPr algn="r"/>
            <a:r>
              <a:rPr lang="fa-IR" sz="2000" dirty="0">
                <a:latin typeface="Calibri" panose="020F0502020204030204" pitchFamily="34" charset="0"/>
                <a:cs typeface="Calibri" panose="020F0502020204030204" pitchFamily="34" charset="0"/>
              </a:rPr>
              <a:t>2- باورها و ارزشهای شخصی که خانواده ،جامعه ،فرهنگ ،مذهب یا رسانه به غلط ایجاد کرده اند.</a:t>
            </a:r>
          </a:p>
          <a:p>
            <a:pPr algn="r"/>
            <a:r>
              <a:rPr lang="fa-IR" sz="2000" dirty="0">
                <a:latin typeface="Calibri" panose="020F0502020204030204" pitchFamily="34" charset="0"/>
                <a:cs typeface="Calibri" panose="020F0502020204030204" pitchFamily="34" charset="0"/>
              </a:rPr>
              <a:t>3-تجربه های جنسی گذشته (خوب یا بد،همینطور سابقه سوءاستفاده جنسی)</a:t>
            </a:r>
          </a:p>
          <a:p>
            <a:pPr algn="r"/>
            <a:r>
              <a:rPr lang="fa-IR" sz="2000" dirty="0">
                <a:latin typeface="Calibri" panose="020F0502020204030204" pitchFamily="34" charset="0"/>
                <a:cs typeface="Calibri" panose="020F0502020204030204" pitchFamily="34" charset="0"/>
              </a:rPr>
              <a:t>4- نگرشها و انتظارات نادرست درباره رابطه عاطفی و جنسی </a:t>
            </a:r>
            <a:endParaRPr lang="en-GB"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52B9245-FE40-4A9D-B1F7-B44B1173449C}"/>
              </a:ext>
            </a:extLst>
          </p:cNvPr>
          <p:cNvSpPr>
            <a:spLocks noGrp="1"/>
          </p:cNvSpPr>
          <p:nvPr>
            <p:ph type="sldNum" sz="quarter" idx="4"/>
          </p:nvPr>
        </p:nvSpPr>
        <p:spPr/>
        <p:txBody>
          <a:bodyPr/>
          <a:lstStyle/>
          <a:p>
            <a:fld id="{3A4F6043-7A67-491B-98BC-F933DED7226D}" type="slidenum">
              <a:rPr lang="en-US" smtClean="0"/>
              <a:pPr/>
              <a:t>8</a:t>
            </a:fld>
            <a:endParaRPr lang="en-US" dirty="0"/>
          </a:p>
        </p:txBody>
      </p:sp>
    </p:spTree>
    <p:extLst>
      <p:ext uri="{BB962C8B-B14F-4D97-AF65-F5344CB8AC3E}">
        <p14:creationId xmlns:p14="http://schemas.microsoft.com/office/powerpoint/2010/main" val="410089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15B3-A0E5-4D68-8958-93EFB1514932}"/>
              </a:ext>
            </a:extLst>
          </p:cNvPr>
          <p:cNvSpPr>
            <a:spLocks noGrp="1"/>
          </p:cNvSpPr>
          <p:nvPr>
            <p:ph type="title"/>
          </p:nvPr>
        </p:nvSpPr>
        <p:spPr/>
        <p:txBody>
          <a:bodyPr>
            <a:normAutofit/>
          </a:bodyPr>
          <a:lstStyle/>
          <a:p>
            <a:pPr algn="ctr"/>
            <a:r>
              <a:rPr lang="fa-I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فاکتورهای ارتباطی زوج که در رابطه جنسی موثرند: </a:t>
            </a:r>
            <a:endParaRPr lang="en-GB"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8BD6D43-F1F9-4729-A380-8EBFC31776AB}"/>
              </a:ext>
            </a:extLst>
          </p:cNvPr>
          <p:cNvSpPr>
            <a:spLocks noGrp="1"/>
          </p:cNvSpPr>
          <p:nvPr>
            <p:ph sz="half" idx="1"/>
          </p:nvPr>
        </p:nvSpPr>
        <p:spPr>
          <a:ln>
            <a:solidFill>
              <a:schemeClr val="accent1">
                <a:lumMod val="50000"/>
              </a:schemeClr>
            </a:solidFill>
          </a:ln>
        </p:spPr>
        <p:txBody>
          <a:bodyPr>
            <a:normAutofit fontScale="92500" lnSpcReduction="10000"/>
          </a:bodyPr>
          <a:lstStyle/>
          <a:p>
            <a:pPr marL="0" indent="0" algn="r" rtl="1">
              <a:buNone/>
            </a:pP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عوامل فرهنگی (مثلاً مجبور به زندگی با خانواده بزرگ)</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رابطه نابرابر (به عنوان مثال "بیمار و مراقب" یا</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"آزارگر و قربانی")</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زایمان و مراقبت از نوزاد</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خیانتی که اخیراً برای یکی از آنها رخ داده</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پارافیلیا (مثلاً فتیشیسم) در یک شریک زندگی</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سابقه تجارب جنسی آسیب زا (در بزرگسالی یا کودکی)</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اثرات پیری و دشواری در پذیرش آنها</a:t>
            </a:r>
            <a:endParaRPr lang="en-GB"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9158A2BB-272A-4D88-B272-E71265BE6167}"/>
              </a:ext>
            </a:extLst>
          </p:cNvPr>
          <p:cNvSpPr>
            <a:spLocks noGrp="1"/>
          </p:cNvSpPr>
          <p:nvPr>
            <p:ph sz="half" idx="2"/>
          </p:nvPr>
        </p:nvSpPr>
        <p:spPr>
          <a:ln>
            <a:solidFill>
              <a:schemeClr val="accent1">
                <a:lumMod val="50000"/>
              </a:schemeClr>
            </a:solidFill>
          </a:ln>
        </p:spPr>
        <p:txBody>
          <a:bodyPr>
            <a:normAutofit fontScale="92500" lnSpcReduction="10000"/>
          </a:bodyPr>
          <a:lstStyle/>
          <a:p>
            <a:pPr marL="0" indent="0" algn="r" rtl="1">
              <a:buNone/>
            </a:pPr>
            <a:r>
              <a:rPr lang="fa-IR" sz="2400" dirty="0">
                <a:latin typeface="Calibri" panose="020F0502020204030204" pitchFamily="34" charset="0"/>
                <a:cs typeface="Calibri" panose="020F0502020204030204" pitchFamily="34" charset="0"/>
              </a:rPr>
              <a:t>• رنجش و عصبانیت</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خشم مداوم</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ادب بیش از حد</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فقدان دانش یا تجربه جنسی</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مشکل در برقراری ارتباط در مورد رابطه جنسی</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عدم اعتماد</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ناتوانی در «بستن درب اتاق خواب»</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کمبود زمان یا فرصت</a:t>
            </a:r>
            <a:br>
              <a:rPr lang="fa-IR" sz="2400" dirty="0">
                <a:latin typeface="Calibri" panose="020F0502020204030204" pitchFamily="34" charset="0"/>
                <a:cs typeface="Calibri" panose="020F0502020204030204" pitchFamily="34" charset="0"/>
              </a:rPr>
            </a:br>
            <a:r>
              <a:rPr lang="fa-IR" sz="2400" dirty="0">
                <a:latin typeface="Calibri" panose="020F0502020204030204" pitchFamily="34" charset="0"/>
                <a:cs typeface="Calibri" panose="020F0502020204030204" pitchFamily="34" charset="0"/>
              </a:rPr>
              <a:t>• سطوح مختلف میل جنسی</a:t>
            </a:r>
          </a:p>
          <a:p>
            <a:pPr marL="0" indent="0" algn="r" rtl="1">
              <a:buNone/>
            </a:pPr>
            <a:r>
              <a:rPr lang="fa-IR" sz="2400" dirty="0">
                <a:latin typeface="Calibri" panose="020F0502020204030204" pitchFamily="34" charset="0"/>
                <a:cs typeface="Calibri" panose="020F0502020204030204" pitchFamily="34" charset="0"/>
              </a:rPr>
              <a:t>• انتظارات غیر واقعی از رابطه جنسی</a:t>
            </a:r>
            <a:br>
              <a:rPr lang="fa-IR" sz="2400"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570A830-FC5C-4991-A426-4F5DB51818C1}"/>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Tree>
    <p:extLst>
      <p:ext uri="{BB962C8B-B14F-4D97-AF65-F5344CB8AC3E}">
        <p14:creationId xmlns:p14="http://schemas.microsoft.com/office/powerpoint/2010/main" val="3548908272"/>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{B07FB666-ADDE-4225-AC5A-A5BAAF8550E1}tf67338807_win32</Template>
  <TotalTime>853</TotalTime>
  <Words>3125</Words>
  <Application>Microsoft Office PowerPoint</Application>
  <PresentationFormat>Widescreen</PresentationFormat>
  <Paragraphs>185</Paragraphs>
  <Slides>28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Dante</vt:lpstr>
      <vt:lpstr>Dante (Headings)2</vt:lpstr>
      <vt:lpstr>Helvetica Neue Medium</vt:lpstr>
      <vt:lpstr>Wingdings 2</vt:lpstr>
      <vt:lpstr>OffsetVTI</vt:lpstr>
      <vt:lpstr>  اهمیت بررسی اختلال جنسی در روابط زوجین --------------------  دکتر الهام روحی روانپزشک   فلوشیپ سایکوسکچوال  </vt:lpstr>
      <vt:lpstr>چرا باید اختلالات جنسی در زوجین ارزیابی شوند؟   • بخشی از سلامت کلی بیمار: سلامت جنسی بخش جدایی‌ناپذیر از سلامت کلی افراد است و نادیده گرفتن آن می‌تواند به سلامت جسمانی و روانی بیمار آسیب بزند. ارزیابی مشکلات جنسی به پزشکان این امکان را می‌دهد که به‌طور کامل‌تر و جامع‌تر به وضعیت سلامت بیمار بپردازند. • ارتباط بین سلامت جنسی و سایر جنبه‌های زندگی: سلامت جنسی به کیفیت زندگی، احساسات روانی، و ارتباطات اجتماعی افراد بستگی دارد و تأثیر متقابلی بر این جنبه‌ها دارد. مشکلات جنسی می‌توانند به مشکلات روانی مثل افسردگی و اضطراب منجر شوند و بر کیفیت روابط خانوادگی، کاری و اجتماعی تأثیر منفی بگذارند. • اهمیت در جلوگیری از تعارضات و مشکلات زناشویی: بسیاری از تعارضات و مشکلات زناشویی به مشکلات جنسی برمی‌گردند. ارزیابی و شناسایی اختلالات جنسی می‌تواند به بهبود روابط زوجین و کاهش تنش‌ها و تعارضات زناشویی کمک کند. در واقع، کمک به زوجین در حل مشکلات جنسی آنها با ایجاد رابطه‌ای سالم و پایدار و تقویت حس امنیت و صمیمیت می‌تواند از وقوع جدایی و طلاق جلوگیری کند. بسیاری از بیماران پس از ارزیابی و درمان مشکلات جنسی خود، به کیفیت زندگی و رضایت زناشویی بهتری دست می‌یابند.     </vt:lpstr>
      <vt:lpstr>تأثیرات اختلالات جنسی بر کیفیت زندگی و رضایت زناشویی:   • اختلالات جنسی و تأثیرات آن بر خودپنداره و اعتماد به نفس: مشکلات جنسی می‌توانند بر اعتماد به نفس فرد تأثیر منفی بگذارند و باعث کاهش خودپنداره فرد شوند. بسیاری از افراد ممکن است به دلیل اختلالات جنسی احساس شرم و بی‌کفایتی کنند، که این موضوع می‌تواند بر روی سایر جنبه‌های زندگی و روابط آنها نیز تأثیرگذار باشد. • احساس انزوا و کاهش صمیمیت در روابط: به طور اجتناب‌ناپذیری تعامل دوطرفه‌ای بین سکس و صمیمیت وجود دارد. وقتی زوج دچار مشکلات جنسی میشوند از هم فاصله میگیرند .همینطور احساس انزوا و عدم توانایی در برقراری ارتباط ممکن است به کاهش صمیمیت و نزدیکی عاطفی بین زوجین منجر شود.  • تأثیرات منفی بر سلامت روان: مشکلات جنسی، به‌ویژه در صورت طولانی‌مدت بودن، می‌توانند به مشکلات روانی از جمله افسردگی، اضطراب، و حتی اختلالات اضطرابی-اجتنابی منجر شوند. بیمارانی که دچار این مشکلات هستند، ممکن است احساس کنند که به دلیل مشکلات جنسی خود، زندگی طبیعی ندارند و همین مسئله باعث افزایش سطح استرس و کاهش کیفیت زندگی‌شان می‌شود.  </vt:lpstr>
      <vt:lpstr>حوزه های اصلی ارزیابی زوج:</vt:lpstr>
      <vt:lpstr>  نقش اصلاح رابطه در روابط جنسی زوجین --------------------    </vt:lpstr>
      <vt:lpstr>مثال کلید نور:</vt:lpstr>
      <vt:lpstr>PowerPoint Presentation</vt:lpstr>
      <vt:lpstr>PowerPoint Presentation</vt:lpstr>
      <vt:lpstr>فاکتورهای ارتباطی زوج که در رابطه جنسی موثرند: </vt:lpstr>
      <vt:lpstr>نقش ارتباط مؤثر و مهارت‌های ارتباطی در بهبود رابطه جنسی </vt:lpstr>
      <vt:lpstr>نقش اعتماد و امنیت عاطفی در بهبود عملکرد جنسی: </vt:lpstr>
      <vt:lpstr>PowerPoint Presentation</vt:lpstr>
      <vt:lpstr>  - وقتی زن احساس خشم یاعصبانیت (خودآگاه یا ناخودآگاه ) نسبت به همسر خود دارد ،(مثلا در اثرخیانت. رفتار پرخاشگرانه. محدودیت مالی و.... ) ولی قادر به بیان یا تغییر آن نیست، میتواند به صورت کاهش میل جنسی یا دیسپارونی نشان داده شود.این خشم فرو خورده تظاهر خود را در رابطه جنسی زوج نشان میدهد.  - واژینیسموس میتواند تظاهری ازعدم تمایل زن برای نزدیک شدن و صمیمیت با همسر یا داشتن مشکلاتی با کلیت همسر باشد.  - گاهی اختلال ارکشن زمانی اتفاق می افتد که مردی احساس قدرت یا تسلط در زندگی خود ندارد و توانمندی او زیر سوال میرود.     </vt:lpstr>
      <vt:lpstr>پنج حیطه اصلی که منجر به مشکلات جنسی زوجین میشوند:</vt:lpstr>
      <vt:lpstr>بیولوژی فردی</vt:lpstr>
      <vt:lpstr>رابطه زوجی</vt:lpstr>
      <vt:lpstr>تاثیرات خانواده اصلی</vt:lpstr>
      <vt:lpstr>درمانگر به زوج کمک کرد تا الگوی رفتار فعلی ، انگیزه های زیربنایی شان و اینکه چطور این انگیزه ها از تجارب اولیه زندگی در خانواده اصلی شان نشات میگیرد را درک کنند. و در نهایت بتوانند رابطه جنسی شان را ارتقا دهند.</vt:lpstr>
      <vt:lpstr>تکنیک‌های ارتباطی برای ارتقاء عملکرد جنسی:</vt:lpstr>
      <vt:lpstr>پیشنهاداتی برای بهبود روابط عاطفی خارج از محیط جنسی: </vt:lpstr>
      <vt:lpstr>مقالات چاپ شده در این  حیطه طی سالهای اخیر:</vt:lpstr>
      <vt:lpstr>PowerPoint Presentation</vt:lpstr>
      <vt:lpstr>PowerPoint Presentation</vt:lpstr>
      <vt:lpstr>PowerPoint Presentation</vt:lpstr>
      <vt:lpstr>4 - تأثیر مشاوره زوجین بر بهبود عملکرد جنسی</vt:lpstr>
      <vt:lpstr>5- ارتباط بین مهارت‌های ارتباطی زوجین و رضایت جنسی </vt:lpstr>
      <vt:lpstr>6- نقش رابطه عاطفی در بهبود عملکرد جنسی زنان</vt:lpstr>
      <vt:lpstr>از توجه شما متشکرم.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assessing  sexual dysfunction  in couple relationship</dc:title>
  <dc:creator>elham rouhi</dc:creator>
  <cp:lastModifiedBy>elham rouhi</cp:lastModifiedBy>
  <cp:revision>64</cp:revision>
  <dcterms:created xsi:type="dcterms:W3CDTF">2024-11-01T10:33:22Z</dcterms:created>
  <dcterms:modified xsi:type="dcterms:W3CDTF">2024-11-05T05:13:38Z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